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4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5" r:id="rId28"/>
    <p:sldId id="281" r:id="rId29"/>
    <p:sldId id="282" r:id="rId30"/>
    <p:sldId id="283" r:id="rId31"/>
  </p:sldIdLst>
  <p:sldSz cx="12192000" cy="6858000"/>
  <p:notesSz cx="7010400" cy="92964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Century Gothic" panose="020B0502020202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g8l6egG4eKXR1SGS7v/yAF3NMy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0E0279-CE1B-4399-A444-9CC155FAB9D5}">
  <a:tblStyle styleId="{050E0279-CE1B-4399-A444-9CC155FAB9D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F2FC"/>
          </a:solidFill>
        </a:fill>
      </a:tcStyle>
    </a:wholeTbl>
    <a:band1H>
      <a:tcTxStyle/>
      <a:tcStyle>
        <a:tcBdr/>
        <a:fill>
          <a:solidFill>
            <a:srgbClr val="CAE3F9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E3F9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9371DD2-FFA2-4DD5-A804-971CA51A8A6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628" cy="466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t" anchorCtr="0">
            <a:noAutofit/>
          </a:bodyPr>
          <a:lstStyle>
            <a:lvl1pPr marR="0" lvl="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1183" y="0"/>
            <a:ext cx="3037628" cy="466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t" anchorCtr="0">
            <a:noAutofit/>
          </a:bodyPr>
          <a:lstStyle>
            <a:lvl1pPr marR="0" lvl="0" algn="r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89"/>
            <a:ext cx="3037628" cy="46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b" anchorCtr="0">
            <a:noAutofit/>
          </a:bodyPr>
          <a:lstStyle>
            <a:lvl1pPr marR="0" lvl="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1183" y="8829989"/>
            <a:ext cx="3037628" cy="46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:notes"/>
          <p:cNvSpPr txBox="1">
            <a:spLocks noGrp="1"/>
          </p:cNvSpPr>
          <p:nvPr>
            <p:ph type="sldNum" idx="12"/>
          </p:nvPr>
        </p:nvSpPr>
        <p:spPr>
          <a:xfrm>
            <a:off x="3971183" y="8829989"/>
            <a:ext cx="3037628" cy="46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10:notes"/>
          <p:cNvSpPr txBox="1">
            <a:spLocks noGrp="1"/>
          </p:cNvSpPr>
          <p:nvPr>
            <p:ph type="body" idx="1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0:notes"/>
          <p:cNvSpPr txBox="1">
            <a:spLocks noGrp="1"/>
          </p:cNvSpPr>
          <p:nvPr>
            <p:ph type="sldNum" idx="12"/>
          </p:nvPr>
        </p:nvSpPr>
        <p:spPr>
          <a:xfrm>
            <a:off x="3971183" y="8829989"/>
            <a:ext cx="3037628" cy="46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11:notes"/>
          <p:cNvSpPr txBox="1">
            <a:spLocks noGrp="1"/>
          </p:cNvSpPr>
          <p:nvPr>
            <p:ph type="body" idx="1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1:notes"/>
          <p:cNvSpPr txBox="1">
            <a:spLocks noGrp="1"/>
          </p:cNvSpPr>
          <p:nvPr>
            <p:ph type="sldNum" idx="12"/>
          </p:nvPr>
        </p:nvSpPr>
        <p:spPr>
          <a:xfrm>
            <a:off x="3971183" y="8829989"/>
            <a:ext cx="3037628" cy="46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12:notes"/>
          <p:cNvSpPr txBox="1">
            <a:spLocks noGrp="1"/>
          </p:cNvSpPr>
          <p:nvPr>
            <p:ph type="body" idx="1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2:notes"/>
          <p:cNvSpPr txBox="1">
            <a:spLocks noGrp="1"/>
          </p:cNvSpPr>
          <p:nvPr>
            <p:ph type="sldNum" idx="12"/>
          </p:nvPr>
        </p:nvSpPr>
        <p:spPr>
          <a:xfrm>
            <a:off x="3971183" y="8829989"/>
            <a:ext cx="3037628" cy="46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:notes"/>
          <p:cNvSpPr txBox="1">
            <a:spLocks noGrp="1"/>
          </p:cNvSpPr>
          <p:nvPr>
            <p:ph type="body" idx="1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</p:spPr>
        <p:txBody>
          <a:bodyPr spcFirstLastPara="1" wrap="square" lIns="91650" tIns="45825" rIns="91650" bIns="45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443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:notes"/>
          <p:cNvSpPr txBox="1">
            <a:spLocks noGrp="1"/>
          </p:cNvSpPr>
          <p:nvPr>
            <p:ph type="body" idx="1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</p:spPr>
        <p:txBody>
          <a:bodyPr spcFirstLastPara="1" wrap="square" lIns="91650" tIns="45825" rIns="91650" bIns="45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6:notes"/>
          <p:cNvSpPr txBox="1">
            <a:spLocks noGrp="1"/>
          </p:cNvSpPr>
          <p:nvPr>
            <p:ph type="body" idx="1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:notes"/>
          <p:cNvSpPr txBox="1">
            <a:spLocks noGrp="1"/>
          </p:cNvSpPr>
          <p:nvPr>
            <p:ph type="sldNum" idx="12"/>
          </p:nvPr>
        </p:nvSpPr>
        <p:spPr>
          <a:xfrm>
            <a:off x="3971183" y="8829989"/>
            <a:ext cx="3037628" cy="46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7:notes"/>
          <p:cNvSpPr txBox="1">
            <a:spLocks noGrp="1"/>
          </p:cNvSpPr>
          <p:nvPr>
            <p:ph type="body" idx="1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7:notes"/>
          <p:cNvSpPr txBox="1">
            <a:spLocks noGrp="1"/>
          </p:cNvSpPr>
          <p:nvPr>
            <p:ph type="sldNum" idx="12"/>
          </p:nvPr>
        </p:nvSpPr>
        <p:spPr>
          <a:xfrm>
            <a:off x="3971183" y="8829989"/>
            <a:ext cx="3037628" cy="46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2:notes"/>
          <p:cNvSpPr txBox="1">
            <a:spLocks noGrp="1"/>
          </p:cNvSpPr>
          <p:nvPr>
            <p:ph type="body" idx="1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:notes"/>
          <p:cNvSpPr txBox="1">
            <a:spLocks noGrp="1"/>
          </p:cNvSpPr>
          <p:nvPr>
            <p:ph type="sldNum" idx="12"/>
          </p:nvPr>
        </p:nvSpPr>
        <p:spPr>
          <a:xfrm>
            <a:off x="3971183" y="8829989"/>
            <a:ext cx="3037628" cy="46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:notes"/>
          <p:cNvSpPr txBox="1">
            <a:spLocks noGrp="1"/>
          </p:cNvSpPr>
          <p:nvPr>
            <p:ph type="body" idx="1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</p:spPr>
        <p:txBody>
          <a:bodyPr spcFirstLastPara="1" wrap="square" lIns="91650" tIns="45825" rIns="91650" bIns="45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25:notes"/>
          <p:cNvSpPr txBox="1">
            <a:spLocks noGrp="1"/>
          </p:cNvSpPr>
          <p:nvPr>
            <p:ph type="body" idx="1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5:notes"/>
          <p:cNvSpPr txBox="1">
            <a:spLocks noGrp="1"/>
          </p:cNvSpPr>
          <p:nvPr>
            <p:ph type="sldNum" idx="12"/>
          </p:nvPr>
        </p:nvSpPr>
        <p:spPr>
          <a:xfrm>
            <a:off x="3971183" y="8829989"/>
            <a:ext cx="3037628" cy="46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:notes"/>
          <p:cNvSpPr txBox="1">
            <a:spLocks noGrp="1"/>
          </p:cNvSpPr>
          <p:nvPr>
            <p:ph type="body" idx="1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</p:spPr>
        <p:txBody>
          <a:bodyPr spcFirstLastPara="1" wrap="square" lIns="91650" tIns="45825" rIns="91650" bIns="45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80611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26:notes"/>
          <p:cNvSpPr txBox="1">
            <a:spLocks noGrp="1"/>
          </p:cNvSpPr>
          <p:nvPr>
            <p:ph type="body" idx="1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6:notes"/>
          <p:cNvSpPr txBox="1">
            <a:spLocks noGrp="1"/>
          </p:cNvSpPr>
          <p:nvPr>
            <p:ph type="sldNum" idx="12"/>
          </p:nvPr>
        </p:nvSpPr>
        <p:spPr>
          <a:xfrm>
            <a:off x="3971183" y="8829989"/>
            <a:ext cx="3037628" cy="46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7:notes"/>
          <p:cNvSpPr txBox="1">
            <a:spLocks noGrp="1"/>
          </p:cNvSpPr>
          <p:nvPr>
            <p:ph type="body" idx="1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</p:spPr>
        <p:txBody>
          <a:bodyPr spcFirstLastPara="1" wrap="square" lIns="91650" tIns="45825" rIns="91650" bIns="45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3:notes"/>
          <p:cNvSpPr txBox="1">
            <a:spLocks noGrp="1"/>
          </p:cNvSpPr>
          <p:nvPr>
            <p:ph type="body" idx="1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3" name="Google Shape;183;p3:notes"/>
          <p:cNvSpPr txBox="1">
            <a:spLocks noGrp="1"/>
          </p:cNvSpPr>
          <p:nvPr>
            <p:ph type="sldNum" idx="12"/>
          </p:nvPr>
        </p:nvSpPr>
        <p:spPr>
          <a:xfrm>
            <a:off x="3971183" y="8829989"/>
            <a:ext cx="3037628" cy="46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8:notes"/>
          <p:cNvSpPr txBox="1">
            <a:spLocks noGrp="1"/>
          </p:cNvSpPr>
          <p:nvPr>
            <p:ph type="body" idx="1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</p:spPr>
        <p:txBody>
          <a:bodyPr spcFirstLastPara="1" wrap="square" lIns="91650" tIns="45825" rIns="91650" bIns="45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4:notes"/>
          <p:cNvSpPr txBox="1">
            <a:spLocks noGrp="1"/>
          </p:cNvSpPr>
          <p:nvPr>
            <p:ph type="body" idx="1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3" name="Google Shape;213;p4:notes"/>
          <p:cNvSpPr txBox="1">
            <a:spLocks noGrp="1"/>
          </p:cNvSpPr>
          <p:nvPr>
            <p:ph type="sldNum" idx="12"/>
          </p:nvPr>
        </p:nvSpPr>
        <p:spPr>
          <a:xfrm>
            <a:off x="3971183" y="8829989"/>
            <a:ext cx="3037628" cy="46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5:notes"/>
          <p:cNvSpPr txBox="1">
            <a:spLocks noGrp="1"/>
          </p:cNvSpPr>
          <p:nvPr>
            <p:ph type="body" idx="1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2" name="Google Shape;222;p5:notes"/>
          <p:cNvSpPr txBox="1">
            <a:spLocks noGrp="1"/>
          </p:cNvSpPr>
          <p:nvPr>
            <p:ph type="sldNum" idx="12"/>
          </p:nvPr>
        </p:nvSpPr>
        <p:spPr>
          <a:xfrm>
            <a:off x="3971183" y="8829989"/>
            <a:ext cx="3037628" cy="46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:notes"/>
          <p:cNvSpPr txBox="1">
            <a:spLocks noGrp="1"/>
          </p:cNvSpPr>
          <p:nvPr>
            <p:ph type="body" idx="1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</p:spPr>
        <p:txBody>
          <a:bodyPr spcFirstLastPara="1" wrap="square" lIns="91650" tIns="45825" rIns="91650" bIns="45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:notes"/>
          <p:cNvSpPr txBox="1">
            <a:spLocks noGrp="1"/>
          </p:cNvSpPr>
          <p:nvPr>
            <p:ph type="body" idx="1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</p:spPr>
        <p:txBody>
          <a:bodyPr spcFirstLastPara="1" wrap="square" lIns="91650" tIns="45825" rIns="91650" bIns="45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8:notes"/>
          <p:cNvSpPr txBox="1">
            <a:spLocks noGrp="1"/>
          </p:cNvSpPr>
          <p:nvPr>
            <p:ph type="body" idx="1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8:notes"/>
          <p:cNvSpPr txBox="1">
            <a:spLocks noGrp="1"/>
          </p:cNvSpPr>
          <p:nvPr>
            <p:ph type="sldNum" idx="12"/>
          </p:nvPr>
        </p:nvSpPr>
        <p:spPr>
          <a:xfrm>
            <a:off x="3971183" y="8829989"/>
            <a:ext cx="3037628" cy="46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45825" rIns="91650" bIns="458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:notes"/>
          <p:cNvSpPr txBox="1">
            <a:spLocks noGrp="1"/>
          </p:cNvSpPr>
          <p:nvPr>
            <p:ph type="body" idx="1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</p:spPr>
        <p:txBody>
          <a:bodyPr spcFirstLastPara="1" wrap="square" lIns="91650" tIns="45825" rIns="91650" bIns="45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PRI Title Slide">
  <p:cSld name="EPRI 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0"/>
          <p:cNvSpPr txBox="1">
            <a:spLocks noGrp="1"/>
          </p:cNvSpPr>
          <p:nvPr>
            <p:ph type="subTitle" idx="1"/>
          </p:nvPr>
        </p:nvSpPr>
        <p:spPr>
          <a:xfrm>
            <a:off x="365758" y="4023360"/>
            <a:ext cx="621792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lvl="5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lvl="6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lvl="7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lvl="8" algn="l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ctrTitle"/>
          </p:nvPr>
        </p:nvSpPr>
        <p:spPr>
          <a:xfrm>
            <a:off x="365758" y="731520"/>
            <a:ext cx="6217920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0"/>
          <p:cNvSpPr/>
          <p:nvPr/>
        </p:nvSpPr>
        <p:spPr>
          <a:xfrm flipH="1">
            <a:off x="-1" y="0"/>
            <a:ext cx="103465" cy="6858000"/>
          </a:xfrm>
          <a:prstGeom prst="rect">
            <a:avLst/>
          </a:prstGeom>
          <a:solidFill>
            <a:srgbClr val="004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19075" marR="0" lvl="0" indent="-2190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0"/>
          <p:cNvSpPr txBox="1">
            <a:spLocks noGrp="1"/>
          </p:cNvSpPr>
          <p:nvPr>
            <p:ph type="body" idx="2"/>
          </p:nvPr>
        </p:nvSpPr>
        <p:spPr>
          <a:xfrm>
            <a:off x="365758" y="3108960"/>
            <a:ext cx="621792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1">
                <a:solidFill>
                  <a:srgbClr val="0040C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marL="2743200" lvl="5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4" name="Google Shape;24;p30"/>
          <p:cNvGrpSpPr/>
          <p:nvPr/>
        </p:nvGrpSpPr>
        <p:grpSpPr>
          <a:xfrm>
            <a:off x="338624" y="6181725"/>
            <a:ext cx="4435668" cy="542465"/>
            <a:chOff x="338624" y="6181725"/>
            <a:chExt cx="4435668" cy="542465"/>
          </a:xfrm>
        </p:grpSpPr>
        <p:sp>
          <p:nvSpPr>
            <p:cNvPr id="25" name="Google Shape;25;p30"/>
            <p:cNvSpPr txBox="1"/>
            <p:nvPr/>
          </p:nvSpPr>
          <p:spPr>
            <a:xfrm>
              <a:off x="1912610" y="6505633"/>
              <a:ext cx="286168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© 2021 Electric Power Research Institute, Inc. All rights reserved.</a:t>
              </a:r>
              <a:endParaRPr/>
            </a:p>
          </p:txBody>
        </p:sp>
        <p:sp>
          <p:nvSpPr>
            <p:cNvPr id="26" name="Google Shape;26;p30">
              <a:hlinkClick r:id="rId3"/>
            </p:cNvPr>
            <p:cNvSpPr txBox="1"/>
            <p:nvPr/>
          </p:nvSpPr>
          <p:spPr>
            <a:xfrm>
              <a:off x="338624" y="6462580"/>
              <a:ext cx="1510665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 u="none" strike="noStrike" cap="none">
                  <a:solidFill>
                    <a:srgbClr val="59595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www.epri.com</a:t>
              </a:r>
              <a:endParaRPr/>
            </a:p>
          </p:txBody>
        </p:sp>
        <p:cxnSp>
          <p:nvCxnSpPr>
            <p:cNvPr id="27" name="Google Shape;27;p30"/>
            <p:cNvCxnSpPr/>
            <p:nvPr/>
          </p:nvCxnSpPr>
          <p:spPr>
            <a:xfrm>
              <a:off x="1849289" y="6181725"/>
              <a:ext cx="0" cy="523415"/>
            </a:xfrm>
            <a:prstGeom prst="straightConnector1">
              <a:avLst/>
            </a:prstGeom>
            <a:solidFill>
              <a:schemeClr val="accent1"/>
            </a:solidFill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8" name="Google Shape;28;p30">
              <a:hlinkClick r:id="rId4"/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92809" y="6284322"/>
              <a:ext cx="150229" cy="150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0">
              <a:hlinkClick r:id="rId6"/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11415" y="6277559"/>
              <a:ext cx="75579" cy="163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30">
              <a:hlinkClick r:id="rId8"/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84743" y="6293930"/>
              <a:ext cx="160709" cy="1310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&amp;LCR Title Slide">
  <p:cSld name="G&amp;LCR Title Slid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9"/>
          <p:cNvSpPr txBox="1">
            <a:spLocks noGrp="1"/>
          </p:cNvSpPr>
          <p:nvPr>
            <p:ph type="subTitle" idx="1"/>
          </p:nvPr>
        </p:nvSpPr>
        <p:spPr>
          <a:xfrm>
            <a:off x="365758" y="4023360"/>
            <a:ext cx="621792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lvl="5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lvl="6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lvl="7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lvl="8" algn="l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9"/>
          <p:cNvSpPr txBox="1">
            <a:spLocks noGrp="1"/>
          </p:cNvSpPr>
          <p:nvPr>
            <p:ph type="ctrTitle"/>
          </p:nvPr>
        </p:nvSpPr>
        <p:spPr>
          <a:xfrm>
            <a:off x="365758" y="731520"/>
            <a:ext cx="6217920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9"/>
          <p:cNvSpPr/>
          <p:nvPr/>
        </p:nvSpPr>
        <p:spPr>
          <a:xfrm flipH="1">
            <a:off x="-1" y="0"/>
            <a:ext cx="103465" cy="6858000"/>
          </a:xfrm>
          <a:prstGeom prst="rect">
            <a:avLst/>
          </a:prstGeom>
          <a:solidFill>
            <a:srgbClr val="004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19075" marR="0" lvl="0" indent="-2190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9"/>
          <p:cNvSpPr txBox="1">
            <a:spLocks noGrp="1"/>
          </p:cNvSpPr>
          <p:nvPr>
            <p:ph type="body" idx="2"/>
          </p:nvPr>
        </p:nvSpPr>
        <p:spPr>
          <a:xfrm>
            <a:off x="365758" y="3108960"/>
            <a:ext cx="621792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1">
                <a:solidFill>
                  <a:srgbClr val="0040C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marL="2743200" lvl="5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93" name="Google Shape;93;p39"/>
          <p:cNvGrpSpPr/>
          <p:nvPr/>
        </p:nvGrpSpPr>
        <p:grpSpPr>
          <a:xfrm>
            <a:off x="338624" y="6181725"/>
            <a:ext cx="4435668" cy="542465"/>
            <a:chOff x="338624" y="6181725"/>
            <a:chExt cx="4435668" cy="542465"/>
          </a:xfrm>
        </p:grpSpPr>
        <p:sp>
          <p:nvSpPr>
            <p:cNvPr id="94" name="Google Shape;94;p39"/>
            <p:cNvSpPr txBox="1"/>
            <p:nvPr/>
          </p:nvSpPr>
          <p:spPr>
            <a:xfrm>
              <a:off x="1912610" y="6505633"/>
              <a:ext cx="286168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© 2021 Electric Power Research Institute, Inc. All rights reserved.</a:t>
              </a:r>
              <a:endParaRPr/>
            </a:p>
          </p:txBody>
        </p:sp>
        <p:sp>
          <p:nvSpPr>
            <p:cNvPr id="95" name="Google Shape;95;p39">
              <a:hlinkClick r:id="rId3"/>
            </p:cNvPr>
            <p:cNvSpPr txBox="1"/>
            <p:nvPr/>
          </p:nvSpPr>
          <p:spPr>
            <a:xfrm>
              <a:off x="338624" y="6462580"/>
              <a:ext cx="1510665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59595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www.epri.com</a:t>
              </a:r>
              <a:endParaRPr/>
            </a:p>
          </p:txBody>
        </p:sp>
        <p:cxnSp>
          <p:nvCxnSpPr>
            <p:cNvPr id="96" name="Google Shape;96;p39"/>
            <p:cNvCxnSpPr/>
            <p:nvPr/>
          </p:nvCxnSpPr>
          <p:spPr>
            <a:xfrm>
              <a:off x="1849289" y="6181725"/>
              <a:ext cx="0" cy="523415"/>
            </a:xfrm>
            <a:prstGeom prst="straightConnector1">
              <a:avLst/>
            </a:prstGeom>
            <a:solidFill>
              <a:schemeClr val="accent1"/>
            </a:solidFill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97" name="Google Shape;97;p39">
              <a:hlinkClick r:id="rId4"/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92809" y="6284322"/>
              <a:ext cx="150229" cy="150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39">
              <a:hlinkClick r:id="rId6"/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11415" y="6277559"/>
              <a:ext cx="75579" cy="163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39">
              <a:hlinkClick r:id="rId8"/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84743" y="6293930"/>
              <a:ext cx="160709" cy="1310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G&amp;ES Title Slide">
  <p:cSld name="IG&amp;ES Title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40"/>
          <p:cNvSpPr txBox="1">
            <a:spLocks noGrp="1"/>
          </p:cNvSpPr>
          <p:nvPr>
            <p:ph type="subTitle" idx="1"/>
          </p:nvPr>
        </p:nvSpPr>
        <p:spPr>
          <a:xfrm>
            <a:off x="365758" y="4023360"/>
            <a:ext cx="621792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lvl="5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lvl="6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lvl="7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lvl="8" algn="l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40"/>
          <p:cNvSpPr txBox="1">
            <a:spLocks noGrp="1"/>
          </p:cNvSpPr>
          <p:nvPr>
            <p:ph type="ctrTitle"/>
          </p:nvPr>
        </p:nvSpPr>
        <p:spPr>
          <a:xfrm>
            <a:off x="365758" y="731520"/>
            <a:ext cx="6217920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/>
          <p:nvPr/>
        </p:nvSpPr>
        <p:spPr>
          <a:xfrm flipH="1">
            <a:off x="-1" y="0"/>
            <a:ext cx="103465" cy="6858000"/>
          </a:xfrm>
          <a:prstGeom prst="rect">
            <a:avLst/>
          </a:prstGeom>
          <a:solidFill>
            <a:srgbClr val="004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19075" marR="0" lvl="0" indent="-2190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365758" y="3108960"/>
            <a:ext cx="621792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1">
                <a:solidFill>
                  <a:srgbClr val="0040C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marL="2743200" lvl="5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06" name="Google Shape;106;p40"/>
          <p:cNvGrpSpPr/>
          <p:nvPr/>
        </p:nvGrpSpPr>
        <p:grpSpPr>
          <a:xfrm>
            <a:off x="338624" y="6181725"/>
            <a:ext cx="4435668" cy="542465"/>
            <a:chOff x="338624" y="6181725"/>
            <a:chExt cx="4435668" cy="542465"/>
          </a:xfrm>
        </p:grpSpPr>
        <p:sp>
          <p:nvSpPr>
            <p:cNvPr id="107" name="Google Shape;107;p40"/>
            <p:cNvSpPr txBox="1"/>
            <p:nvPr/>
          </p:nvSpPr>
          <p:spPr>
            <a:xfrm>
              <a:off x="1912610" y="6505633"/>
              <a:ext cx="286168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© 2021 Electric Power Research Institute, Inc. All rights reserved.</a:t>
              </a:r>
              <a:endParaRPr/>
            </a:p>
          </p:txBody>
        </p:sp>
        <p:sp>
          <p:nvSpPr>
            <p:cNvPr id="108" name="Google Shape;108;p40">
              <a:hlinkClick r:id="rId3"/>
            </p:cNvPr>
            <p:cNvSpPr txBox="1"/>
            <p:nvPr/>
          </p:nvSpPr>
          <p:spPr>
            <a:xfrm>
              <a:off x="338624" y="6462580"/>
              <a:ext cx="1510665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59595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www.epri.com</a:t>
              </a:r>
              <a:endParaRPr/>
            </a:p>
          </p:txBody>
        </p:sp>
        <p:cxnSp>
          <p:nvCxnSpPr>
            <p:cNvPr id="109" name="Google Shape;109;p40"/>
            <p:cNvCxnSpPr/>
            <p:nvPr/>
          </p:nvCxnSpPr>
          <p:spPr>
            <a:xfrm>
              <a:off x="1849289" y="6181725"/>
              <a:ext cx="0" cy="523415"/>
            </a:xfrm>
            <a:prstGeom prst="straightConnector1">
              <a:avLst/>
            </a:prstGeom>
            <a:solidFill>
              <a:schemeClr val="accent1"/>
            </a:solidFill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10" name="Google Shape;110;p40">
              <a:hlinkClick r:id="rId4"/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92809" y="6284322"/>
              <a:ext cx="150229" cy="150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40">
              <a:hlinkClick r:id="rId6"/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11415" y="6277559"/>
              <a:ext cx="75579" cy="163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40">
              <a:hlinkClick r:id="rId8"/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84743" y="6293930"/>
              <a:ext cx="160709" cy="1310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&amp;DI Title Slide">
  <p:cSld name="T&amp;DI Title Slid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1"/>
          <p:cNvSpPr txBox="1">
            <a:spLocks noGrp="1"/>
          </p:cNvSpPr>
          <p:nvPr>
            <p:ph type="subTitle" idx="1"/>
          </p:nvPr>
        </p:nvSpPr>
        <p:spPr>
          <a:xfrm>
            <a:off x="365758" y="4023360"/>
            <a:ext cx="621792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lvl="5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lvl="6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lvl="7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lvl="8" algn="l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41"/>
          <p:cNvSpPr txBox="1">
            <a:spLocks noGrp="1"/>
          </p:cNvSpPr>
          <p:nvPr>
            <p:ph type="ctrTitle"/>
          </p:nvPr>
        </p:nvSpPr>
        <p:spPr>
          <a:xfrm>
            <a:off x="365758" y="731520"/>
            <a:ext cx="6217920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1"/>
          <p:cNvSpPr/>
          <p:nvPr/>
        </p:nvSpPr>
        <p:spPr>
          <a:xfrm flipH="1">
            <a:off x="-1" y="0"/>
            <a:ext cx="103465" cy="6858000"/>
          </a:xfrm>
          <a:prstGeom prst="rect">
            <a:avLst/>
          </a:prstGeom>
          <a:solidFill>
            <a:srgbClr val="004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19075" marR="0" lvl="0" indent="-2190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1"/>
          <p:cNvSpPr txBox="1">
            <a:spLocks noGrp="1"/>
          </p:cNvSpPr>
          <p:nvPr>
            <p:ph type="body" idx="2"/>
          </p:nvPr>
        </p:nvSpPr>
        <p:spPr>
          <a:xfrm>
            <a:off x="365758" y="3108960"/>
            <a:ext cx="621792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1">
                <a:solidFill>
                  <a:srgbClr val="0040C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marL="2743200" lvl="5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19" name="Google Shape;119;p41"/>
          <p:cNvGrpSpPr/>
          <p:nvPr/>
        </p:nvGrpSpPr>
        <p:grpSpPr>
          <a:xfrm>
            <a:off x="338624" y="6181725"/>
            <a:ext cx="4435668" cy="542465"/>
            <a:chOff x="338624" y="6181725"/>
            <a:chExt cx="4435668" cy="542465"/>
          </a:xfrm>
        </p:grpSpPr>
        <p:sp>
          <p:nvSpPr>
            <p:cNvPr id="120" name="Google Shape;120;p41"/>
            <p:cNvSpPr txBox="1"/>
            <p:nvPr/>
          </p:nvSpPr>
          <p:spPr>
            <a:xfrm>
              <a:off x="1912610" y="6505633"/>
              <a:ext cx="286168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© 2021 Electric Power Research Institute, Inc. All rights reserved.</a:t>
              </a:r>
              <a:endParaRPr/>
            </a:p>
          </p:txBody>
        </p:sp>
        <p:sp>
          <p:nvSpPr>
            <p:cNvPr id="121" name="Google Shape;121;p41">
              <a:hlinkClick r:id="rId3"/>
            </p:cNvPr>
            <p:cNvSpPr txBox="1"/>
            <p:nvPr/>
          </p:nvSpPr>
          <p:spPr>
            <a:xfrm>
              <a:off x="338624" y="6462580"/>
              <a:ext cx="1510665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59595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www.epri.com</a:t>
              </a:r>
              <a:endParaRPr/>
            </a:p>
          </p:txBody>
        </p:sp>
        <p:cxnSp>
          <p:nvCxnSpPr>
            <p:cNvPr id="122" name="Google Shape;122;p41"/>
            <p:cNvCxnSpPr/>
            <p:nvPr/>
          </p:nvCxnSpPr>
          <p:spPr>
            <a:xfrm>
              <a:off x="1849289" y="6181725"/>
              <a:ext cx="0" cy="523415"/>
            </a:xfrm>
            <a:prstGeom prst="straightConnector1">
              <a:avLst/>
            </a:prstGeom>
            <a:solidFill>
              <a:schemeClr val="accent1"/>
            </a:solidFill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23" name="Google Shape;123;p41">
              <a:hlinkClick r:id="rId4"/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92809" y="6284322"/>
              <a:ext cx="150229" cy="150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41">
              <a:hlinkClick r:id="rId6"/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11415" y="6277559"/>
              <a:ext cx="75579" cy="163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41">
              <a:hlinkClick r:id="rId8"/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84743" y="6293930"/>
              <a:ext cx="160709" cy="1310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 Highlight Box">
  <p:cSld name="Title Only with Highlight Bo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2"/>
          <p:cNvSpPr txBox="1"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2"/>
          <p:cNvSpPr txBox="1">
            <a:spLocks noGrp="1"/>
          </p:cNvSpPr>
          <p:nvPr>
            <p:ph type="body" idx="1"/>
          </p:nvPr>
        </p:nvSpPr>
        <p:spPr>
          <a:xfrm>
            <a:off x="365760" y="5943600"/>
            <a:ext cx="11430000" cy="548640"/>
          </a:xfrm>
          <a:prstGeom prst="rect">
            <a:avLst/>
          </a:prstGeom>
          <a:solidFill>
            <a:srgbClr val="004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  <a:defRPr sz="2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Font typeface="Calibri"/>
              <a:buNone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marL="2743200" lvl="5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3"/>
          <p:cNvSpPr txBox="1"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>
  <p:cSld name="TWO_OBJECTS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4"/>
          <p:cNvSpPr txBox="1"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4"/>
          <p:cNvSpPr txBox="1">
            <a:spLocks noGrp="1"/>
          </p:cNvSpPr>
          <p:nvPr>
            <p:ph type="body" idx="1"/>
          </p:nvPr>
        </p:nvSpPr>
        <p:spPr>
          <a:xfrm>
            <a:off x="365760" y="1005840"/>
            <a:ext cx="5577840" cy="539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▪"/>
              <a:defRPr sz="24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alibri"/>
              <a:buChar char="–"/>
              <a:defRPr sz="20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20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alibri"/>
              <a:buChar char="–"/>
              <a:defRPr sz="20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20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9pPr>
          </a:lstStyle>
          <a:p>
            <a:endParaRPr/>
          </a:p>
        </p:txBody>
      </p:sp>
      <p:sp>
        <p:nvSpPr>
          <p:cNvPr id="134" name="Google Shape;134;p44"/>
          <p:cNvSpPr txBox="1">
            <a:spLocks noGrp="1"/>
          </p:cNvSpPr>
          <p:nvPr>
            <p:ph type="body" idx="2"/>
          </p:nvPr>
        </p:nvSpPr>
        <p:spPr>
          <a:xfrm>
            <a:off x="6217920" y="1005840"/>
            <a:ext cx="5577840" cy="539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▪"/>
              <a:defRPr sz="24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alibri"/>
              <a:buChar char="–"/>
              <a:defRPr sz="20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20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alibri"/>
              <a:buChar char="–"/>
              <a:defRPr sz="20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20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with Highlight Box">
  <p:cSld name="Two Columns with Highlight Box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5"/>
          <p:cNvSpPr txBox="1"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5"/>
          <p:cNvSpPr txBox="1">
            <a:spLocks noGrp="1"/>
          </p:cNvSpPr>
          <p:nvPr>
            <p:ph type="body" idx="1"/>
          </p:nvPr>
        </p:nvSpPr>
        <p:spPr>
          <a:xfrm>
            <a:off x="365760" y="1005840"/>
            <a:ext cx="5577840" cy="484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▪"/>
              <a:defRPr sz="24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alibri"/>
              <a:buChar char="–"/>
              <a:defRPr sz="20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20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alibri"/>
              <a:buChar char="–"/>
              <a:defRPr sz="20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20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9pPr>
          </a:lstStyle>
          <a:p>
            <a:endParaRPr/>
          </a:p>
        </p:txBody>
      </p:sp>
      <p:sp>
        <p:nvSpPr>
          <p:cNvPr id="138" name="Google Shape;138;p45"/>
          <p:cNvSpPr txBox="1">
            <a:spLocks noGrp="1"/>
          </p:cNvSpPr>
          <p:nvPr>
            <p:ph type="body" idx="2"/>
          </p:nvPr>
        </p:nvSpPr>
        <p:spPr>
          <a:xfrm>
            <a:off x="6217920" y="1005840"/>
            <a:ext cx="5577840" cy="484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▪"/>
              <a:defRPr sz="24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alibri"/>
              <a:buChar char="–"/>
              <a:defRPr sz="20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20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alibri"/>
              <a:buChar char="–"/>
              <a:defRPr sz="20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20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9pPr>
          </a:lstStyle>
          <a:p>
            <a:endParaRPr/>
          </a:p>
        </p:txBody>
      </p:sp>
      <p:sp>
        <p:nvSpPr>
          <p:cNvPr id="139" name="Google Shape;139;p45"/>
          <p:cNvSpPr txBox="1">
            <a:spLocks noGrp="1"/>
          </p:cNvSpPr>
          <p:nvPr>
            <p:ph type="body" idx="3"/>
          </p:nvPr>
        </p:nvSpPr>
        <p:spPr>
          <a:xfrm>
            <a:off x="365760" y="5943600"/>
            <a:ext cx="11430000" cy="548640"/>
          </a:xfrm>
          <a:prstGeom prst="rect">
            <a:avLst/>
          </a:prstGeom>
          <a:solidFill>
            <a:srgbClr val="004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  <a:defRPr sz="2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Font typeface="Calibri"/>
              <a:buNone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marL="2743200" lvl="5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6"/>
          <p:cNvSpPr txBox="1">
            <a:spLocks noGrp="1"/>
          </p:cNvSpPr>
          <p:nvPr>
            <p:ph type="title"/>
          </p:nvPr>
        </p:nvSpPr>
        <p:spPr>
          <a:xfrm>
            <a:off x="365760" y="182880"/>
            <a:ext cx="11430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6"/>
          <p:cNvSpPr txBox="1">
            <a:spLocks noGrp="1"/>
          </p:cNvSpPr>
          <p:nvPr>
            <p:ph type="body" idx="1"/>
          </p:nvPr>
        </p:nvSpPr>
        <p:spPr>
          <a:xfrm>
            <a:off x="365760" y="1005840"/>
            <a:ext cx="557784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alibri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alibri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143" name="Google Shape;143;p46"/>
          <p:cNvSpPr txBox="1">
            <a:spLocks noGrp="1"/>
          </p:cNvSpPr>
          <p:nvPr>
            <p:ph type="body" idx="2"/>
          </p:nvPr>
        </p:nvSpPr>
        <p:spPr>
          <a:xfrm>
            <a:off x="365760" y="1737360"/>
            <a:ext cx="5577840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▪"/>
              <a:defRPr sz="24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alibri"/>
              <a:buChar char="–"/>
              <a:defRPr sz="20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20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alibri"/>
              <a:buChar char="–"/>
              <a:defRPr sz="20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20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6pPr>
            <a:lvl7pPr marL="3200400" lvl="6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7pPr>
            <a:lvl8pPr marL="3657600" lvl="7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8pPr>
            <a:lvl9pPr marL="4114800" lvl="8" indent="-3302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9pPr>
          </a:lstStyle>
          <a:p>
            <a:endParaRPr/>
          </a:p>
        </p:txBody>
      </p:sp>
      <p:sp>
        <p:nvSpPr>
          <p:cNvPr id="144" name="Google Shape;144;p46"/>
          <p:cNvSpPr txBox="1">
            <a:spLocks noGrp="1"/>
          </p:cNvSpPr>
          <p:nvPr>
            <p:ph type="body" idx="3"/>
          </p:nvPr>
        </p:nvSpPr>
        <p:spPr>
          <a:xfrm>
            <a:off x="6217920" y="1005840"/>
            <a:ext cx="557784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alibri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alibri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145" name="Google Shape;145;p46"/>
          <p:cNvSpPr txBox="1">
            <a:spLocks noGrp="1"/>
          </p:cNvSpPr>
          <p:nvPr>
            <p:ph type="body" idx="4"/>
          </p:nvPr>
        </p:nvSpPr>
        <p:spPr>
          <a:xfrm>
            <a:off x="6217919" y="1737360"/>
            <a:ext cx="5577840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▪"/>
              <a:defRPr sz="24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alibri"/>
              <a:buChar char="–"/>
              <a:defRPr sz="20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20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alibri"/>
              <a:buChar char="–"/>
              <a:defRPr sz="20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20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6pPr>
            <a:lvl7pPr marL="3200400" lvl="6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7pPr>
            <a:lvl8pPr marL="3657600" lvl="7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8pPr>
            <a:lvl9pPr marL="4114800" lvl="8" indent="-3302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with BG">
  <p:cSld name="Two Columns with BG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8"/>
          <p:cNvSpPr/>
          <p:nvPr/>
        </p:nvSpPr>
        <p:spPr>
          <a:xfrm>
            <a:off x="5019040" y="102458"/>
            <a:ext cx="4119296" cy="6389782"/>
          </a:xfrm>
          <a:prstGeom prst="parallelogram">
            <a:avLst>
              <a:gd name="adj" fmla="val 48367"/>
            </a:avLst>
          </a:prstGeom>
          <a:solidFill>
            <a:srgbClr val="C9F0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8"/>
          <p:cNvSpPr/>
          <p:nvPr/>
        </p:nvSpPr>
        <p:spPr>
          <a:xfrm>
            <a:off x="7000240" y="102458"/>
            <a:ext cx="5191760" cy="6389782"/>
          </a:xfrm>
          <a:prstGeom prst="rect">
            <a:avLst/>
          </a:prstGeom>
          <a:solidFill>
            <a:srgbClr val="C9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8"/>
          <p:cNvSpPr txBox="1"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8"/>
          <p:cNvSpPr txBox="1">
            <a:spLocks noGrp="1"/>
          </p:cNvSpPr>
          <p:nvPr>
            <p:ph type="body" idx="1"/>
          </p:nvPr>
        </p:nvSpPr>
        <p:spPr>
          <a:xfrm>
            <a:off x="365760" y="1452805"/>
            <a:ext cx="4653280" cy="450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▪"/>
              <a:defRPr sz="24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alibri"/>
              <a:buChar char="–"/>
              <a:defRPr sz="20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20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alibri"/>
              <a:buChar char="–"/>
              <a:defRPr sz="20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20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9pPr>
          </a:lstStyle>
          <a:p>
            <a:endParaRPr/>
          </a:p>
        </p:txBody>
      </p:sp>
      <p:sp>
        <p:nvSpPr>
          <p:cNvPr id="152" name="Google Shape;152;p48"/>
          <p:cNvSpPr txBox="1">
            <a:spLocks noGrp="1"/>
          </p:cNvSpPr>
          <p:nvPr>
            <p:ph type="body" idx="2"/>
          </p:nvPr>
        </p:nvSpPr>
        <p:spPr>
          <a:xfrm>
            <a:off x="7088952" y="1452805"/>
            <a:ext cx="4653280" cy="450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▪"/>
              <a:defRPr sz="24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alibri"/>
              <a:buChar char="–"/>
              <a:defRPr sz="20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20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alibri"/>
              <a:buChar char="–"/>
              <a:defRPr sz="20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20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1"/>
          <p:cNvSpPr txBox="1"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body" idx="1"/>
          </p:nvPr>
        </p:nvSpPr>
        <p:spPr>
          <a:xfrm>
            <a:off x="365760" y="1005840"/>
            <a:ext cx="11430000" cy="539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116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▪"/>
              <a:defRPr>
                <a:solidFill>
                  <a:schemeClr val="dk1"/>
                </a:solidFill>
              </a:defRPr>
            </a:lvl1pPr>
            <a:lvl2pPr marL="914400" lvl="1" indent="-3708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Font typeface="Calibri"/>
              <a:buChar char="–"/>
              <a:defRPr>
                <a:solidFill>
                  <a:schemeClr val="dk1"/>
                </a:solidFill>
              </a:defRPr>
            </a:lvl2pPr>
            <a:lvl3pPr marL="1371600" lvl="2" indent="-3708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Char char="▪"/>
              <a:defRPr>
                <a:solidFill>
                  <a:schemeClr val="dk1"/>
                </a:solidFill>
              </a:defRPr>
            </a:lvl3pPr>
            <a:lvl4pPr marL="1828800" lvl="3" indent="-3708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Font typeface="Calibri"/>
              <a:buChar char="–"/>
              <a:defRPr>
                <a:solidFill>
                  <a:schemeClr val="dk1"/>
                </a:solidFill>
              </a:defRPr>
            </a:lvl4pPr>
            <a:lvl5pPr marL="2286000" lvl="4" indent="-3708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Char char="▪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BLUE">
  <p:cSld name="Title and Content BLU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49" descr="Background pattern&#10;&#10;Description automatically generated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86420"/>
            <a:ext cx="12192000" cy="642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49"/>
          <p:cNvSpPr txBox="1"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9"/>
          <p:cNvSpPr txBox="1">
            <a:spLocks noGrp="1"/>
          </p:cNvSpPr>
          <p:nvPr>
            <p:ph type="body" idx="1"/>
          </p:nvPr>
        </p:nvSpPr>
        <p:spPr>
          <a:xfrm>
            <a:off x="365760" y="1005840"/>
            <a:ext cx="11430000" cy="539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116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60"/>
              <a:buChar char="▪"/>
              <a:defRPr>
                <a:solidFill>
                  <a:schemeClr val="lt1"/>
                </a:solidFill>
              </a:defRPr>
            </a:lvl1pPr>
            <a:lvl2pPr marL="914400" lvl="1" indent="-3708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Calibri"/>
              <a:buChar char="–"/>
              <a:defRPr>
                <a:solidFill>
                  <a:schemeClr val="lt1"/>
                </a:solidFill>
              </a:defRPr>
            </a:lvl2pPr>
            <a:lvl3pPr marL="1371600" lvl="2" indent="-3708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40"/>
              <a:buChar char="▪"/>
              <a:defRPr>
                <a:solidFill>
                  <a:schemeClr val="lt1"/>
                </a:solidFill>
              </a:defRPr>
            </a:lvl3pPr>
            <a:lvl4pPr marL="1828800" lvl="3" indent="-3708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Calibri"/>
              <a:buChar char="–"/>
              <a:defRPr>
                <a:solidFill>
                  <a:schemeClr val="lt1"/>
                </a:solidFill>
              </a:defRPr>
            </a:lvl4pPr>
            <a:lvl5pPr marL="2286000" lvl="4" indent="-3708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40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BLUE">
  <p:cSld name="Comparison BLU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50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86420"/>
            <a:ext cx="12192000" cy="642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50"/>
          <p:cNvSpPr txBox="1">
            <a:spLocks noGrp="1"/>
          </p:cNvSpPr>
          <p:nvPr>
            <p:ph type="title"/>
          </p:nvPr>
        </p:nvSpPr>
        <p:spPr>
          <a:xfrm>
            <a:off x="365760" y="182880"/>
            <a:ext cx="11430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50"/>
          <p:cNvSpPr txBox="1">
            <a:spLocks noGrp="1"/>
          </p:cNvSpPr>
          <p:nvPr>
            <p:ph type="body" idx="1"/>
          </p:nvPr>
        </p:nvSpPr>
        <p:spPr>
          <a:xfrm>
            <a:off x="365760" y="1005840"/>
            <a:ext cx="557784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alibri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alibri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161" name="Google Shape;161;p50"/>
          <p:cNvSpPr txBox="1">
            <a:spLocks noGrp="1"/>
          </p:cNvSpPr>
          <p:nvPr>
            <p:ph type="body" idx="2"/>
          </p:nvPr>
        </p:nvSpPr>
        <p:spPr>
          <a:xfrm>
            <a:off x="365760" y="1737360"/>
            <a:ext cx="5577840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▪"/>
              <a:defRPr sz="24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alibri"/>
              <a:buChar char="–"/>
              <a:defRPr sz="20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20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alibri"/>
              <a:buChar char="–"/>
              <a:defRPr sz="20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20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6pPr>
            <a:lvl7pPr marL="3200400" lvl="6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7pPr>
            <a:lvl8pPr marL="3657600" lvl="7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8pPr>
            <a:lvl9pPr marL="4114800" lvl="8" indent="-3302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9pPr>
          </a:lstStyle>
          <a:p>
            <a:endParaRPr/>
          </a:p>
        </p:txBody>
      </p:sp>
      <p:sp>
        <p:nvSpPr>
          <p:cNvPr id="162" name="Google Shape;162;p50"/>
          <p:cNvSpPr txBox="1">
            <a:spLocks noGrp="1"/>
          </p:cNvSpPr>
          <p:nvPr>
            <p:ph type="body" idx="3"/>
          </p:nvPr>
        </p:nvSpPr>
        <p:spPr>
          <a:xfrm>
            <a:off x="6217920" y="1005840"/>
            <a:ext cx="557784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alibri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alibri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163" name="Google Shape;163;p50"/>
          <p:cNvSpPr txBox="1">
            <a:spLocks noGrp="1"/>
          </p:cNvSpPr>
          <p:nvPr>
            <p:ph type="body" idx="4"/>
          </p:nvPr>
        </p:nvSpPr>
        <p:spPr>
          <a:xfrm>
            <a:off x="6217919" y="1737360"/>
            <a:ext cx="5577840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"/>
              <a:buChar char="▪"/>
              <a:defRPr sz="24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–"/>
              <a:defRPr sz="20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20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–"/>
              <a:defRPr sz="20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2000"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6pPr>
            <a:lvl7pPr marL="3200400" lvl="6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7pPr>
            <a:lvl8pPr marL="3657600" lvl="7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8pPr>
            <a:lvl9pPr marL="4114800" lvl="8" indent="-3302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Highlight Box">
  <p:cSld name="Content with Highlight Box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2"/>
          <p:cNvSpPr txBox="1"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body" idx="1"/>
          </p:nvPr>
        </p:nvSpPr>
        <p:spPr>
          <a:xfrm>
            <a:off x="365760" y="1005840"/>
            <a:ext cx="11430000" cy="484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116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▪"/>
              <a:defRPr>
                <a:solidFill>
                  <a:schemeClr val="dk1"/>
                </a:solidFill>
              </a:defRPr>
            </a:lvl1pPr>
            <a:lvl2pPr marL="914400" lvl="1" indent="-3708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Font typeface="Calibri"/>
              <a:buChar char="–"/>
              <a:defRPr>
                <a:solidFill>
                  <a:schemeClr val="dk1"/>
                </a:solidFill>
              </a:defRPr>
            </a:lvl2pPr>
            <a:lvl3pPr marL="1371600" lvl="2" indent="-3708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Char char="▪"/>
              <a:defRPr>
                <a:solidFill>
                  <a:schemeClr val="dk1"/>
                </a:solidFill>
              </a:defRPr>
            </a:lvl3pPr>
            <a:lvl4pPr marL="1828800" lvl="3" indent="-3708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Font typeface="Calibri"/>
              <a:buChar char="–"/>
              <a:defRPr>
                <a:solidFill>
                  <a:schemeClr val="dk1"/>
                </a:solidFill>
              </a:defRPr>
            </a:lvl4pPr>
            <a:lvl5pPr marL="2286000" lvl="4" indent="-3708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Char char="▪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2"/>
          </p:nvPr>
        </p:nvSpPr>
        <p:spPr>
          <a:xfrm>
            <a:off x="365125" y="5943600"/>
            <a:ext cx="11430000" cy="548640"/>
          </a:xfrm>
          <a:prstGeom prst="rect">
            <a:avLst/>
          </a:prstGeom>
          <a:solidFill>
            <a:srgbClr val="004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  <a:defRPr sz="2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marL="2743200" lvl="5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entury Gothic"/>
              <a:buNone/>
              <a:defRPr sz="6933"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6933"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6933"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6933"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6933"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6933"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6933"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6933"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6933"/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sz="3733"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" y="95692"/>
            <a:ext cx="12188952" cy="6419393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4"/>
          <p:cNvSpPr txBox="1">
            <a:spLocks noGrp="1"/>
          </p:cNvSpPr>
          <p:nvPr>
            <p:ph type="ctrTitle"/>
          </p:nvPr>
        </p:nvSpPr>
        <p:spPr>
          <a:xfrm>
            <a:off x="4688" y="2712785"/>
            <a:ext cx="12196689" cy="162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" y="95693"/>
            <a:ext cx="12188952" cy="641939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35"/>
          <p:cNvSpPr txBox="1"/>
          <p:nvPr/>
        </p:nvSpPr>
        <p:spPr>
          <a:xfrm>
            <a:off x="0" y="3223723"/>
            <a:ext cx="12192000" cy="604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Together…Shaping the Future of Electricity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UC Title Slide">
  <p:cSld name="NUC Title Slid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6"/>
          <p:cNvSpPr txBox="1">
            <a:spLocks noGrp="1"/>
          </p:cNvSpPr>
          <p:nvPr>
            <p:ph type="subTitle" idx="1"/>
          </p:nvPr>
        </p:nvSpPr>
        <p:spPr>
          <a:xfrm>
            <a:off x="365758" y="4023360"/>
            <a:ext cx="621792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lvl="5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lvl="6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lvl="7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lvl="8" algn="l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6"/>
          <p:cNvSpPr txBox="1">
            <a:spLocks noGrp="1"/>
          </p:cNvSpPr>
          <p:nvPr>
            <p:ph type="ctrTitle"/>
          </p:nvPr>
        </p:nvSpPr>
        <p:spPr>
          <a:xfrm>
            <a:off x="365758" y="731520"/>
            <a:ext cx="6217920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/>
          <p:nvPr/>
        </p:nvSpPr>
        <p:spPr>
          <a:xfrm flipH="1">
            <a:off x="-1" y="0"/>
            <a:ext cx="103465" cy="6858000"/>
          </a:xfrm>
          <a:prstGeom prst="rect">
            <a:avLst/>
          </a:prstGeom>
          <a:solidFill>
            <a:srgbClr val="004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19075" marR="0" lvl="0" indent="-2190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6"/>
          <p:cNvSpPr txBox="1">
            <a:spLocks noGrp="1"/>
          </p:cNvSpPr>
          <p:nvPr>
            <p:ph type="body" idx="2"/>
          </p:nvPr>
        </p:nvSpPr>
        <p:spPr>
          <a:xfrm>
            <a:off x="365758" y="3108960"/>
            <a:ext cx="621792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1">
                <a:solidFill>
                  <a:srgbClr val="0040C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marL="2743200" lvl="5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4" name="Google Shape;54;p36"/>
          <p:cNvGrpSpPr/>
          <p:nvPr/>
        </p:nvGrpSpPr>
        <p:grpSpPr>
          <a:xfrm>
            <a:off x="338624" y="6181725"/>
            <a:ext cx="4435668" cy="542465"/>
            <a:chOff x="338624" y="6181725"/>
            <a:chExt cx="4435668" cy="542465"/>
          </a:xfrm>
        </p:grpSpPr>
        <p:sp>
          <p:nvSpPr>
            <p:cNvPr id="55" name="Google Shape;55;p36"/>
            <p:cNvSpPr txBox="1"/>
            <p:nvPr/>
          </p:nvSpPr>
          <p:spPr>
            <a:xfrm>
              <a:off x="1912610" y="6505633"/>
              <a:ext cx="286168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© 2021 Electric Power Research Institute, Inc. All rights reserved.</a:t>
              </a:r>
              <a:endParaRPr/>
            </a:p>
          </p:txBody>
        </p:sp>
        <p:sp>
          <p:nvSpPr>
            <p:cNvPr id="56" name="Google Shape;56;p36">
              <a:hlinkClick r:id="rId3"/>
            </p:cNvPr>
            <p:cNvSpPr txBox="1"/>
            <p:nvPr/>
          </p:nvSpPr>
          <p:spPr>
            <a:xfrm>
              <a:off x="338624" y="6462580"/>
              <a:ext cx="1510665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59595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www.epri.com</a:t>
              </a:r>
              <a:endParaRPr/>
            </a:p>
          </p:txBody>
        </p:sp>
        <p:cxnSp>
          <p:nvCxnSpPr>
            <p:cNvPr id="57" name="Google Shape;57;p36"/>
            <p:cNvCxnSpPr/>
            <p:nvPr/>
          </p:nvCxnSpPr>
          <p:spPr>
            <a:xfrm>
              <a:off x="1849289" y="6181725"/>
              <a:ext cx="0" cy="523415"/>
            </a:xfrm>
            <a:prstGeom prst="straightConnector1">
              <a:avLst/>
            </a:prstGeom>
            <a:solidFill>
              <a:schemeClr val="accent1"/>
            </a:solidFill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58" name="Google Shape;58;p36">
              <a:hlinkClick r:id="rId4"/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92809" y="6284322"/>
              <a:ext cx="150229" cy="150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36">
              <a:hlinkClick r:id="rId6"/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11415" y="6277559"/>
              <a:ext cx="75579" cy="163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36">
              <a:hlinkClick r:id="rId8"/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84743" y="6293930"/>
              <a:ext cx="160709" cy="1310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&amp;SES Title Slide">
  <p:cSld name="E&amp;SES Titl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7"/>
          <p:cNvSpPr txBox="1">
            <a:spLocks noGrp="1"/>
          </p:cNvSpPr>
          <p:nvPr>
            <p:ph type="subTitle" idx="1"/>
          </p:nvPr>
        </p:nvSpPr>
        <p:spPr>
          <a:xfrm>
            <a:off x="365758" y="4023360"/>
            <a:ext cx="621792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lvl="5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lvl="6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lvl="7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lvl="8" algn="l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ctrTitle"/>
          </p:nvPr>
        </p:nvSpPr>
        <p:spPr>
          <a:xfrm>
            <a:off x="365758" y="731520"/>
            <a:ext cx="6217920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7"/>
          <p:cNvSpPr/>
          <p:nvPr/>
        </p:nvSpPr>
        <p:spPr>
          <a:xfrm flipH="1">
            <a:off x="-1" y="0"/>
            <a:ext cx="103465" cy="6858000"/>
          </a:xfrm>
          <a:prstGeom prst="rect">
            <a:avLst/>
          </a:prstGeom>
          <a:solidFill>
            <a:srgbClr val="004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19075" marR="0" lvl="0" indent="-2190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7"/>
          <p:cNvSpPr txBox="1">
            <a:spLocks noGrp="1"/>
          </p:cNvSpPr>
          <p:nvPr>
            <p:ph type="body" idx="2"/>
          </p:nvPr>
        </p:nvSpPr>
        <p:spPr>
          <a:xfrm>
            <a:off x="365758" y="3108960"/>
            <a:ext cx="621792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1">
                <a:solidFill>
                  <a:srgbClr val="0040C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marL="2743200" lvl="5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7" name="Google Shape;67;p37"/>
          <p:cNvGrpSpPr/>
          <p:nvPr/>
        </p:nvGrpSpPr>
        <p:grpSpPr>
          <a:xfrm>
            <a:off x="338624" y="6181725"/>
            <a:ext cx="4435668" cy="542465"/>
            <a:chOff x="338624" y="6181725"/>
            <a:chExt cx="4435668" cy="542465"/>
          </a:xfrm>
        </p:grpSpPr>
        <p:sp>
          <p:nvSpPr>
            <p:cNvPr id="68" name="Google Shape;68;p37"/>
            <p:cNvSpPr txBox="1"/>
            <p:nvPr/>
          </p:nvSpPr>
          <p:spPr>
            <a:xfrm>
              <a:off x="1912610" y="6505633"/>
              <a:ext cx="286168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© 2021 Electric Power Research Institute, Inc. All rights reserved.</a:t>
              </a:r>
              <a:endParaRPr/>
            </a:p>
          </p:txBody>
        </p:sp>
        <p:sp>
          <p:nvSpPr>
            <p:cNvPr id="69" name="Google Shape;69;p37">
              <a:hlinkClick r:id="rId3"/>
            </p:cNvPr>
            <p:cNvSpPr txBox="1"/>
            <p:nvPr/>
          </p:nvSpPr>
          <p:spPr>
            <a:xfrm>
              <a:off x="338624" y="6462580"/>
              <a:ext cx="1510665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59595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www.epri.com</a:t>
              </a:r>
              <a:endParaRPr/>
            </a:p>
          </p:txBody>
        </p:sp>
        <p:cxnSp>
          <p:nvCxnSpPr>
            <p:cNvPr id="70" name="Google Shape;70;p37"/>
            <p:cNvCxnSpPr/>
            <p:nvPr/>
          </p:nvCxnSpPr>
          <p:spPr>
            <a:xfrm>
              <a:off x="1849289" y="6181725"/>
              <a:ext cx="0" cy="523415"/>
            </a:xfrm>
            <a:prstGeom prst="straightConnector1">
              <a:avLst/>
            </a:prstGeom>
            <a:solidFill>
              <a:schemeClr val="accent1"/>
            </a:solidFill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71" name="Google Shape;71;p37">
              <a:hlinkClick r:id="rId4"/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92809" y="6284322"/>
              <a:ext cx="150229" cy="150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37">
              <a:hlinkClick r:id="rId6"/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11415" y="6277559"/>
              <a:ext cx="75579" cy="163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37">
              <a:hlinkClick r:id="rId8"/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84743" y="6293930"/>
              <a:ext cx="160709" cy="1310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 Title Slide">
  <p:cSld name="TI Title Slid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8"/>
          <p:cNvSpPr txBox="1">
            <a:spLocks noGrp="1"/>
          </p:cNvSpPr>
          <p:nvPr>
            <p:ph type="subTitle" idx="1"/>
          </p:nvPr>
        </p:nvSpPr>
        <p:spPr>
          <a:xfrm>
            <a:off x="365758" y="4023360"/>
            <a:ext cx="621792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lvl="5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lvl="6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lvl="7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lvl="8" algn="l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ctrTitle"/>
          </p:nvPr>
        </p:nvSpPr>
        <p:spPr>
          <a:xfrm>
            <a:off x="365758" y="731520"/>
            <a:ext cx="6217920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8"/>
          <p:cNvSpPr/>
          <p:nvPr/>
        </p:nvSpPr>
        <p:spPr>
          <a:xfrm flipH="1">
            <a:off x="-1" y="0"/>
            <a:ext cx="103465" cy="6858000"/>
          </a:xfrm>
          <a:prstGeom prst="rect">
            <a:avLst/>
          </a:prstGeom>
          <a:solidFill>
            <a:srgbClr val="004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19075" marR="0" lvl="0" indent="-2190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8"/>
          <p:cNvSpPr txBox="1">
            <a:spLocks noGrp="1"/>
          </p:cNvSpPr>
          <p:nvPr>
            <p:ph type="body" idx="2"/>
          </p:nvPr>
        </p:nvSpPr>
        <p:spPr>
          <a:xfrm>
            <a:off x="365758" y="3108960"/>
            <a:ext cx="621792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1">
                <a:solidFill>
                  <a:srgbClr val="0040C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marL="2743200" lvl="5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80" name="Google Shape;80;p38"/>
          <p:cNvGrpSpPr/>
          <p:nvPr/>
        </p:nvGrpSpPr>
        <p:grpSpPr>
          <a:xfrm>
            <a:off x="338624" y="6181725"/>
            <a:ext cx="4435668" cy="542465"/>
            <a:chOff x="338624" y="6181725"/>
            <a:chExt cx="4435668" cy="542465"/>
          </a:xfrm>
        </p:grpSpPr>
        <p:sp>
          <p:nvSpPr>
            <p:cNvPr id="81" name="Google Shape;81;p38"/>
            <p:cNvSpPr txBox="1"/>
            <p:nvPr/>
          </p:nvSpPr>
          <p:spPr>
            <a:xfrm>
              <a:off x="1912610" y="6505633"/>
              <a:ext cx="286168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© 2021 Electric Power Research Institute, Inc. All rights reserved.</a:t>
              </a:r>
              <a:endParaRPr/>
            </a:p>
          </p:txBody>
        </p:sp>
        <p:sp>
          <p:nvSpPr>
            <p:cNvPr id="82" name="Google Shape;82;p38">
              <a:hlinkClick r:id="rId3"/>
            </p:cNvPr>
            <p:cNvSpPr txBox="1"/>
            <p:nvPr/>
          </p:nvSpPr>
          <p:spPr>
            <a:xfrm>
              <a:off x="338624" y="6462580"/>
              <a:ext cx="1510665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59595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www.epri.com</a:t>
              </a:r>
              <a:endParaRPr/>
            </a:p>
          </p:txBody>
        </p:sp>
        <p:cxnSp>
          <p:nvCxnSpPr>
            <p:cNvPr id="83" name="Google Shape;83;p38"/>
            <p:cNvCxnSpPr/>
            <p:nvPr/>
          </p:nvCxnSpPr>
          <p:spPr>
            <a:xfrm>
              <a:off x="1849289" y="6181725"/>
              <a:ext cx="0" cy="523415"/>
            </a:xfrm>
            <a:prstGeom prst="straightConnector1">
              <a:avLst/>
            </a:prstGeom>
            <a:solidFill>
              <a:schemeClr val="accent1"/>
            </a:solidFill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84" name="Google Shape;84;p38">
              <a:hlinkClick r:id="rId4"/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92809" y="6284322"/>
              <a:ext cx="150229" cy="150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38">
              <a:hlinkClick r:id="rId6"/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11415" y="6277559"/>
              <a:ext cx="75579" cy="163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38">
              <a:hlinkClick r:id="rId8"/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84743" y="6293930"/>
              <a:ext cx="160709" cy="1310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hyperlink" Target="http://www.epri.com/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365760" y="182563"/>
            <a:ext cx="1146048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365760" y="1005840"/>
            <a:ext cx="11460480" cy="551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91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6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708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240"/>
              <a:buFont typeface="Calibri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08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24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08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240"/>
              <a:buFont typeface="Calibri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708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24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/>
          <p:nvPr/>
        </p:nvSpPr>
        <p:spPr>
          <a:xfrm>
            <a:off x="0" y="6602042"/>
            <a:ext cx="10458450" cy="18415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9"/>
          <p:cNvSpPr txBox="1"/>
          <p:nvPr/>
        </p:nvSpPr>
        <p:spPr>
          <a:xfrm>
            <a:off x="4656903" y="6586395"/>
            <a:ext cx="286168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© 2021 Electric Power Research Institute, Inc. All rights reserved.</a:t>
            </a:r>
            <a:endParaRPr/>
          </a:p>
        </p:txBody>
      </p:sp>
      <p:sp>
        <p:nvSpPr>
          <p:cNvPr id="14" name="Google Shape;14;p29">
            <a:hlinkClick r:id="rId23"/>
          </p:cNvPr>
          <p:cNvSpPr txBox="1"/>
          <p:nvPr/>
        </p:nvSpPr>
        <p:spPr>
          <a:xfrm>
            <a:off x="1892567" y="6586395"/>
            <a:ext cx="1220110" cy="21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www.epri.com</a:t>
            </a:r>
            <a:endParaRPr/>
          </a:p>
        </p:txBody>
      </p:sp>
      <p:sp>
        <p:nvSpPr>
          <p:cNvPr id="15" name="Google Shape;15;p29"/>
          <p:cNvSpPr txBox="1"/>
          <p:nvPr/>
        </p:nvSpPr>
        <p:spPr>
          <a:xfrm>
            <a:off x="81280" y="6586395"/>
            <a:ext cx="81068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29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0608417" y="6579063"/>
            <a:ext cx="1385206" cy="22588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9"/>
          <p:cNvSpPr/>
          <p:nvPr/>
        </p:nvSpPr>
        <p:spPr>
          <a:xfrm rot="5400000" flipH="1">
            <a:off x="6044268" y="-6044268"/>
            <a:ext cx="103465" cy="12192001"/>
          </a:xfrm>
          <a:prstGeom prst="rect">
            <a:avLst/>
          </a:prstGeom>
          <a:solidFill>
            <a:srgbClr val="004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19075" marR="0" lvl="0" indent="-2190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"/>
          <p:cNvSpPr txBox="1">
            <a:spLocks noGrp="1"/>
          </p:cNvSpPr>
          <p:nvPr>
            <p:ph type="subTitle" idx="1"/>
          </p:nvPr>
        </p:nvSpPr>
        <p:spPr>
          <a:xfrm>
            <a:off x="365757" y="4023360"/>
            <a:ext cx="6217919" cy="210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80000"/>
              <a:buFont typeface="Calibri"/>
              <a:buNone/>
            </a:pPr>
            <a:r>
              <a:rPr lang="en-US" sz="2200"/>
              <a:t>Evangelos Farantatos, Paul Myrda, Mahendra Patel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80000"/>
              <a:buFont typeface="Calibri"/>
              <a:buNone/>
            </a:pPr>
            <a:r>
              <a:rPr lang="en-US" sz="2200" b="1"/>
              <a:t>EPRI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80000"/>
              <a:buFont typeface="Calibri"/>
              <a:buNone/>
            </a:pPr>
            <a:endParaRPr sz="2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80000"/>
              <a:buFont typeface="Calibri"/>
              <a:buNone/>
            </a:pPr>
            <a:r>
              <a:rPr lang="en-US" sz="2200"/>
              <a:t>Anamitra Pal, Assistant Professor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80000"/>
              <a:buFont typeface="Calibri"/>
              <a:buNone/>
            </a:pPr>
            <a:r>
              <a:rPr lang="en-US" sz="2200" b="1"/>
              <a:t>Arizona State University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80000"/>
              <a:buFont typeface="Calibri"/>
              <a:buNone/>
            </a:pPr>
            <a:endParaRPr sz="2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80000"/>
              <a:buFont typeface="Calibri"/>
              <a:buNone/>
            </a:pPr>
            <a:r>
              <a:rPr lang="en-US" sz="2200"/>
              <a:t>Apr 08, 2022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80000"/>
              <a:buFont typeface="Calibri"/>
              <a:buNone/>
            </a:pPr>
            <a:endParaRPr/>
          </a:p>
        </p:txBody>
      </p:sp>
      <p:sp>
        <p:nvSpPr>
          <p:cNvPr id="170" name="Google Shape;170;p1"/>
          <p:cNvSpPr txBox="1">
            <a:spLocks noGrp="1"/>
          </p:cNvSpPr>
          <p:nvPr>
            <p:ph type="ctrTitle"/>
          </p:nvPr>
        </p:nvSpPr>
        <p:spPr>
          <a:xfrm>
            <a:off x="365758" y="731520"/>
            <a:ext cx="6217920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Data-Driven Real-Time State Estimator Using Machine Learning for Transmission System</a:t>
            </a:r>
            <a:endParaRPr/>
          </a:p>
        </p:txBody>
      </p:sp>
      <p:sp>
        <p:nvSpPr>
          <p:cNvPr id="171" name="Google Shape;171;p1"/>
          <p:cNvSpPr txBox="1">
            <a:spLocks noGrp="1"/>
          </p:cNvSpPr>
          <p:nvPr>
            <p:ph type="body" idx="2"/>
          </p:nvPr>
        </p:nvSpPr>
        <p:spPr>
          <a:xfrm>
            <a:off x="365758" y="3108960"/>
            <a:ext cx="621792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/>
              <a:t>Tasks 5, 6, and 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title"/>
          </p:nvPr>
        </p:nvSpPr>
        <p:spPr>
          <a:xfrm>
            <a:off x="365759" y="182563"/>
            <a:ext cx="11605523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Bad Data Replacement with Nearest Operating Condition</a:t>
            </a:r>
            <a:endParaRPr/>
          </a:p>
        </p:txBody>
      </p:sp>
      <p:sp>
        <p:nvSpPr>
          <p:cNvPr id="262" name="Google Shape;262;p10"/>
          <p:cNvSpPr txBox="1">
            <a:spLocks noGrp="1"/>
          </p:cNvSpPr>
          <p:nvPr>
            <p:ph type="body" idx="2"/>
          </p:nvPr>
        </p:nvSpPr>
        <p:spPr>
          <a:xfrm>
            <a:off x="365125" y="5943600"/>
            <a:ext cx="11430000" cy="548640"/>
          </a:xfrm>
          <a:prstGeom prst="rect">
            <a:avLst/>
          </a:prstGeom>
          <a:solidFill>
            <a:srgbClr val="004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endParaRPr/>
          </a:p>
        </p:txBody>
      </p:sp>
      <p:sp>
        <p:nvSpPr>
          <p:cNvPr id="263" name="Google Shape;263;p10"/>
          <p:cNvSpPr txBox="1"/>
          <p:nvPr/>
        </p:nvSpPr>
        <p:spPr>
          <a:xfrm>
            <a:off x="5644055" y="4048018"/>
            <a:ext cx="642949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Find the nearest operating condition (OC) using Set(igfs)</a:t>
            </a:r>
            <a:endParaRPr/>
          </a:p>
        </p:txBody>
      </p:sp>
      <p:sp>
        <p:nvSpPr>
          <p:cNvPr id="264" name="Google Shape;264;p10"/>
          <p:cNvSpPr txBox="1"/>
          <p:nvPr/>
        </p:nvSpPr>
        <p:spPr>
          <a:xfrm>
            <a:off x="5644055" y="4789049"/>
            <a:ext cx="644237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Replace bad data with the nearest OC of the training database in the least squares-sense</a:t>
            </a:r>
            <a:endParaRPr/>
          </a:p>
        </p:txBody>
      </p:sp>
      <p:pic>
        <p:nvPicPr>
          <p:cNvPr id="265" name="Google Shape;265;p10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6605" y="721479"/>
            <a:ext cx="4821980" cy="140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0" descr="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7167" y="932588"/>
            <a:ext cx="4251298" cy="500114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7" name="Google Shape;267;p10"/>
          <p:cNvGraphicFramePr/>
          <p:nvPr/>
        </p:nvGraphicFramePr>
        <p:xfrm>
          <a:off x="6567453" y="3331059"/>
          <a:ext cx="4267200" cy="368300"/>
        </p:xfrm>
        <a:graphic>
          <a:graphicData uri="http://schemas.openxmlformats.org/drawingml/2006/table">
            <a:tbl>
              <a:tblPr>
                <a:noFill/>
                <a:tableStyleId>{D9371DD2-FFA2-4DD5-A804-971CA51A8A64}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1.04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1.02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1.23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1.06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1.01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1.25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1.05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68" name="Google Shape;268;p10"/>
          <p:cNvCxnSpPr/>
          <p:nvPr/>
        </p:nvCxnSpPr>
        <p:spPr>
          <a:xfrm>
            <a:off x="8065139" y="2988981"/>
            <a:ext cx="552588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10"/>
          <p:cNvCxnSpPr/>
          <p:nvPr/>
        </p:nvCxnSpPr>
        <p:spPr>
          <a:xfrm>
            <a:off x="8065139" y="2988981"/>
            <a:ext cx="0" cy="342078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0" name="Google Shape;270;p10"/>
          <p:cNvCxnSpPr/>
          <p:nvPr/>
        </p:nvCxnSpPr>
        <p:spPr>
          <a:xfrm>
            <a:off x="9914772" y="2990082"/>
            <a:ext cx="0" cy="342078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" name="Google Shape;271;p10"/>
          <p:cNvCxnSpPr/>
          <p:nvPr/>
        </p:nvCxnSpPr>
        <p:spPr>
          <a:xfrm rot="10800000">
            <a:off x="9163735" y="2988981"/>
            <a:ext cx="751037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2" name="Google Shape;272;p10"/>
          <p:cNvCxnSpPr/>
          <p:nvPr/>
        </p:nvCxnSpPr>
        <p:spPr>
          <a:xfrm>
            <a:off x="6836074" y="2402218"/>
            <a:ext cx="0" cy="929943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" name="Google Shape;273;p10"/>
          <p:cNvCxnSpPr/>
          <p:nvPr/>
        </p:nvCxnSpPr>
        <p:spPr>
          <a:xfrm>
            <a:off x="7493914" y="2473485"/>
            <a:ext cx="0" cy="857574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4" name="Google Shape;274;p10"/>
          <p:cNvCxnSpPr/>
          <p:nvPr/>
        </p:nvCxnSpPr>
        <p:spPr>
          <a:xfrm>
            <a:off x="10540819" y="2473485"/>
            <a:ext cx="0" cy="858676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5" name="Google Shape;275;p10"/>
          <p:cNvCxnSpPr/>
          <p:nvPr/>
        </p:nvCxnSpPr>
        <p:spPr>
          <a:xfrm>
            <a:off x="8617727" y="3160020"/>
            <a:ext cx="0" cy="171038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" name="Google Shape;276;p10"/>
          <p:cNvCxnSpPr/>
          <p:nvPr/>
        </p:nvCxnSpPr>
        <p:spPr>
          <a:xfrm>
            <a:off x="9316136" y="3161118"/>
            <a:ext cx="0" cy="171038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" name="Google Shape;277;p10"/>
          <p:cNvCxnSpPr/>
          <p:nvPr/>
        </p:nvCxnSpPr>
        <p:spPr>
          <a:xfrm rot="10800000">
            <a:off x="7791043" y="3166603"/>
            <a:ext cx="826684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10"/>
          <p:cNvCxnSpPr/>
          <p:nvPr/>
        </p:nvCxnSpPr>
        <p:spPr>
          <a:xfrm rot="10800000">
            <a:off x="9318340" y="3161126"/>
            <a:ext cx="826684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9" name="Google Shape;279;p10"/>
          <p:cNvCxnSpPr/>
          <p:nvPr/>
        </p:nvCxnSpPr>
        <p:spPr>
          <a:xfrm>
            <a:off x="7791043" y="2526112"/>
            <a:ext cx="0" cy="640491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" name="Google Shape;280;p10"/>
          <p:cNvCxnSpPr/>
          <p:nvPr/>
        </p:nvCxnSpPr>
        <p:spPr>
          <a:xfrm>
            <a:off x="10145024" y="2526112"/>
            <a:ext cx="0" cy="640491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" name="Google Shape;281;p10"/>
          <p:cNvCxnSpPr/>
          <p:nvPr/>
        </p:nvCxnSpPr>
        <p:spPr>
          <a:xfrm>
            <a:off x="7788845" y="2526112"/>
            <a:ext cx="552588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2" name="Google Shape;282;p10"/>
          <p:cNvCxnSpPr/>
          <p:nvPr/>
        </p:nvCxnSpPr>
        <p:spPr>
          <a:xfrm>
            <a:off x="7493914" y="2473485"/>
            <a:ext cx="847519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3" name="Google Shape;283;p10"/>
          <p:cNvCxnSpPr/>
          <p:nvPr/>
        </p:nvCxnSpPr>
        <p:spPr>
          <a:xfrm>
            <a:off x="6836074" y="2402218"/>
            <a:ext cx="1506455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4" name="Google Shape;284;p10"/>
          <p:cNvCxnSpPr/>
          <p:nvPr/>
        </p:nvCxnSpPr>
        <p:spPr>
          <a:xfrm rot="10800000">
            <a:off x="8795344" y="2523005"/>
            <a:ext cx="1357344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5" name="Google Shape;285;p10"/>
          <p:cNvCxnSpPr/>
          <p:nvPr/>
        </p:nvCxnSpPr>
        <p:spPr>
          <a:xfrm rot="10800000">
            <a:off x="8787680" y="2473485"/>
            <a:ext cx="1753139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6" name="Google Shape;286;p10"/>
          <p:cNvSpPr txBox="1"/>
          <p:nvPr/>
        </p:nvSpPr>
        <p:spPr>
          <a:xfrm>
            <a:off x="8628142" y="2777061"/>
            <a:ext cx="6381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ibfs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"/>
          <p:cNvSpPr txBox="1"/>
          <p:nvPr/>
        </p:nvSpPr>
        <p:spPr>
          <a:xfrm>
            <a:off x="8299768" y="2292160"/>
            <a:ext cx="6381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igfs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1"/>
          <p:cNvSpPr txBox="1"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Impact of Bad Data on SE Accuracy</a:t>
            </a:r>
            <a:endParaRPr/>
          </a:p>
        </p:txBody>
      </p:sp>
      <p:sp>
        <p:nvSpPr>
          <p:cNvPr id="294" name="Google Shape;294;p11"/>
          <p:cNvSpPr txBox="1">
            <a:spLocks noGrp="1"/>
          </p:cNvSpPr>
          <p:nvPr>
            <p:ph type="body" idx="2"/>
          </p:nvPr>
        </p:nvSpPr>
        <p:spPr>
          <a:xfrm>
            <a:off x="365125" y="5943600"/>
            <a:ext cx="11430000" cy="548640"/>
          </a:xfrm>
          <a:prstGeom prst="rect">
            <a:avLst/>
          </a:prstGeom>
          <a:solidFill>
            <a:srgbClr val="004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endParaRPr/>
          </a:p>
        </p:txBody>
      </p:sp>
      <p:pic>
        <p:nvPicPr>
          <p:cNvPr id="295" name="Google Shape;295;p11" descr="Chart, lin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3431" y="1315306"/>
            <a:ext cx="3982859" cy="2703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1" descr="Chart, line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5461" y="1341620"/>
            <a:ext cx="4219152" cy="268715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1"/>
          <p:cNvSpPr txBox="1"/>
          <p:nvPr/>
        </p:nvSpPr>
        <p:spPr>
          <a:xfrm>
            <a:off x="365126" y="4223344"/>
            <a:ext cx="10568204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Replacing bad data using the nearest OC results in higher accuracy when compared to replacing using the mean value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novel bad data replacement scheme has a computational complexity of O(n), where n denotes the number of samples in the training data set and O denotes the big O notation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2"/>
          <p:cNvSpPr txBox="1"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DNN-based Event (Line Outage) Detection</a:t>
            </a:r>
            <a:endParaRPr dirty="0"/>
          </a:p>
        </p:txBody>
      </p:sp>
      <p:sp>
        <p:nvSpPr>
          <p:cNvPr id="304" name="Google Shape;304;p12"/>
          <p:cNvSpPr txBox="1">
            <a:spLocks noGrp="1"/>
          </p:cNvSpPr>
          <p:nvPr>
            <p:ph type="body" idx="2"/>
          </p:nvPr>
        </p:nvSpPr>
        <p:spPr>
          <a:xfrm>
            <a:off x="365125" y="5943600"/>
            <a:ext cx="11430000" cy="548640"/>
          </a:xfrm>
          <a:prstGeom prst="rect">
            <a:avLst/>
          </a:prstGeom>
          <a:solidFill>
            <a:srgbClr val="004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endParaRPr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24BE4226-F54F-426F-BD3A-09B6ECAAD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" y="759936"/>
            <a:ext cx="7703284" cy="51713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87D77F-A5E2-4B25-BE58-9B3B78C0C1C0}"/>
              </a:ext>
            </a:extLst>
          </p:cNvPr>
          <p:cNvSpPr txBox="1"/>
          <p:nvPr/>
        </p:nvSpPr>
        <p:spPr>
          <a:xfrm>
            <a:off x="8484372" y="1767016"/>
            <a:ext cx="33425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Topologies considered:</a:t>
            </a:r>
          </a:p>
          <a:p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Base topology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Line B</a:t>
            </a:r>
            <a:r>
              <a:rPr lang="en-US" sz="2000" baseline="-25000" dirty="0"/>
              <a:t>15</a:t>
            </a:r>
            <a:r>
              <a:rPr lang="en-US" sz="2000" dirty="0"/>
              <a:t>- B</a:t>
            </a:r>
            <a:r>
              <a:rPr lang="en-US" sz="2000" baseline="-25000" dirty="0"/>
              <a:t>33</a:t>
            </a:r>
            <a:r>
              <a:rPr lang="en-US" sz="2000" dirty="0"/>
              <a:t> outage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Line B</a:t>
            </a:r>
            <a:r>
              <a:rPr lang="en-US" sz="2000" baseline="-25000" dirty="0"/>
              <a:t>77</a:t>
            </a:r>
            <a:r>
              <a:rPr lang="en-US" sz="2000" dirty="0"/>
              <a:t>- B</a:t>
            </a:r>
            <a:r>
              <a:rPr lang="en-US" sz="2000" baseline="-25000" dirty="0"/>
              <a:t>80</a:t>
            </a:r>
            <a:r>
              <a:rPr lang="en-US" sz="2000" dirty="0"/>
              <a:t> outage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Line B</a:t>
            </a:r>
            <a:r>
              <a:rPr lang="en-US" sz="2000" baseline="-25000" dirty="0"/>
              <a:t>54</a:t>
            </a:r>
            <a:r>
              <a:rPr lang="en-US" sz="2000" dirty="0"/>
              <a:t>- B</a:t>
            </a:r>
            <a:r>
              <a:rPr lang="en-US" sz="2000" baseline="-25000" dirty="0"/>
              <a:t>56</a:t>
            </a:r>
            <a:r>
              <a:rPr lang="en-US" sz="2000" dirty="0"/>
              <a:t> outage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"/>
          <p:cNvSpPr txBox="1">
            <a:spLocks noGrp="1"/>
          </p:cNvSpPr>
          <p:nvPr>
            <p:ph type="body" idx="2"/>
          </p:nvPr>
        </p:nvSpPr>
        <p:spPr>
          <a:xfrm>
            <a:off x="365125" y="5943600"/>
            <a:ext cx="11430000" cy="548640"/>
          </a:xfrm>
          <a:prstGeom prst="rect">
            <a:avLst/>
          </a:prstGeom>
          <a:solidFill>
            <a:srgbClr val="004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endParaRPr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FE70E63-DF7D-4DC5-91E2-6EAC75CFA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443179"/>
              </p:ext>
            </p:extLst>
          </p:nvPr>
        </p:nvGraphicFramePr>
        <p:xfrm>
          <a:off x="700387" y="1518142"/>
          <a:ext cx="1054100" cy="1428750"/>
        </p:xfrm>
        <a:graphic>
          <a:graphicData uri="http://schemas.openxmlformats.org/drawingml/2006/table">
            <a:tbl>
              <a:tblPr/>
              <a:tblGrid>
                <a:gridCol w="1054100">
                  <a:extLst>
                    <a:ext uri="{9D8B030D-6E8A-4147-A177-3AD203B41FA5}">
                      <a16:colId xmlns:a16="http://schemas.microsoft.com/office/drawing/2014/main" val="25291907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40573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88019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065646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770689"/>
                  </a:ext>
                </a:extLst>
              </a:tr>
            </a:tbl>
          </a:graphicData>
        </a:graphic>
      </p:graphicFrame>
      <p:sp>
        <p:nvSpPr>
          <p:cNvPr id="11" name="Google Shape;412;p25">
            <a:extLst>
              <a:ext uri="{FF2B5EF4-FFF2-40B4-BE49-F238E27FC236}">
                <a16:creationId xmlns:a16="http://schemas.microsoft.com/office/drawing/2014/main" id="{18CA09EA-7231-4AF3-B13A-7059014858E3}"/>
              </a:ext>
            </a:extLst>
          </p:cNvPr>
          <p:cNvSpPr/>
          <p:nvPr/>
        </p:nvSpPr>
        <p:spPr>
          <a:xfrm>
            <a:off x="2629971" y="1585929"/>
            <a:ext cx="1802485" cy="133007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pre-processing (shuffling, normalization)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4FC34B-0C6A-4DEC-AA36-290AB678F9A6}"/>
              </a:ext>
            </a:extLst>
          </p:cNvPr>
          <p:cNvSpPr txBox="1"/>
          <p:nvPr/>
        </p:nvSpPr>
        <p:spPr>
          <a:xfrm>
            <a:off x="575760" y="3215499"/>
            <a:ext cx="17349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Voltage, Current PMU measurements  - corresponding to each topology</a:t>
            </a:r>
            <a:endParaRPr lang="en-US"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412;p25">
                <a:extLst>
                  <a:ext uri="{FF2B5EF4-FFF2-40B4-BE49-F238E27FC236}">
                    <a16:creationId xmlns:a16="http://schemas.microsoft.com/office/drawing/2014/main" id="{10920BFA-6E3B-46EC-B629-F6E043ACB550}"/>
                  </a:ext>
                </a:extLst>
              </p:cNvPr>
              <p:cNvSpPr/>
              <p:nvPr/>
            </p:nvSpPr>
            <p:spPr>
              <a:xfrm>
                <a:off x="9689128" y="1536590"/>
                <a:ext cx="1802485" cy="1330073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en-US"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1 0 0 0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0 1 0 0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⋮</m:t>
                      </m:r>
                    </m:oMath>
                  </m:oMathPara>
                </a14:m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3" name="Google Shape;412;p25">
                <a:extLst>
                  <a:ext uri="{FF2B5EF4-FFF2-40B4-BE49-F238E27FC236}">
                    <a16:creationId xmlns:a16="http://schemas.microsoft.com/office/drawing/2014/main" id="{10920BFA-6E3B-46EC-B629-F6E043ACB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9128" y="1536590"/>
                <a:ext cx="1802485" cy="1330073"/>
              </a:xfrm>
              <a:prstGeom prst="roundRect">
                <a:avLst>
                  <a:gd name="adj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9FF0407-6DE7-42DE-9157-831D3E762482}"/>
              </a:ext>
            </a:extLst>
          </p:cNvPr>
          <p:cNvSpPr txBox="1"/>
          <p:nvPr/>
        </p:nvSpPr>
        <p:spPr>
          <a:xfrm>
            <a:off x="9804198" y="3034267"/>
            <a:ext cx="17349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One-hot encoded labels</a:t>
            </a:r>
            <a:endParaRPr lang="en-US"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DCC87-78C7-4DA1-AAC8-323223D4DDC0}"/>
              </a:ext>
            </a:extLst>
          </p:cNvPr>
          <p:cNvSpPr txBox="1"/>
          <p:nvPr/>
        </p:nvSpPr>
        <p:spPr>
          <a:xfrm>
            <a:off x="2761735" y="4714160"/>
            <a:ext cx="8909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Accuracy of classification: 87.1% (Range: [86.5%, 87.7%])</a:t>
            </a:r>
          </a:p>
        </p:txBody>
      </p:sp>
      <p:cxnSp>
        <p:nvCxnSpPr>
          <p:cNvPr id="16" name="Google Shape;428;p25">
            <a:extLst>
              <a:ext uri="{FF2B5EF4-FFF2-40B4-BE49-F238E27FC236}">
                <a16:creationId xmlns:a16="http://schemas.microsoft.com/office/drawing/2014/main" id="{AD9FA6C8-24D2-4C30-85BF-35A712829D72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1754487" y="2250966"/>
            <a:ext cx="875484" cy="5421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428;p25">
            <a:extLst>
              <a:ext uri="{FF2B5EF4-FFF2-40B4-BE49-F238E27FC236}">
                <a16:creationId xmlns:a16="http://schemas.microsoft.com/office/drawing/2014/main" id="{798892A9-0828-4A3C-A2CE-DBD5647F6D5A}"/>
              </a:ext>
            </a:extLst>
          </p:cNvPr>
          <p:cNvCxnSpPr>
            <a:cxnSpLocks/>
          </p:cNvCxnSpPr>
          <p:nvPr/>
        </p:nvCxnSpPr>
        <p:spPr>
          <a:xfrm>
            <a:off x="4432456" y="2233709"/>
            <a:ext cx="875484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A0A5635-7EEF-4D19-A23E-4A59485EE140}"/>
              </a:ext>
            </a:extLst>
          </p:cNvPr>
          <p:cNvGrpSpPr/>
          <p:nvPr/>
        </p:nvGrpSpPr>
        <p:grpSpPr>
          <a:xfrm>
            <a:off x="5307940" y="1058636"/>
            <a:ext cx="3998043" cy="2668082"/>
            <a:chOff x="5307940" y="1058636"/>
            <a:chExt cx="3998043" cy="2668082"/>
          </a:xfrm>
        </p:grpSpPr>
        <p:pic>
          <p:nvPicPr>
            <p:cNvPr id="6" name="Google Shape;345;p17" descr="Diagram&#10;&#10;Description automatically generated">
              <a:extLst>
                <a:ext uri="{FF2B5EF4-FFF2-40B4-BE49-F238E27FC236}">
                  <a16:creationId xmlns:a16="http://schemas.microsoft.com/office/drawing/2014/main" id="{CFBC63F8-999B-44CB-9AEF-14DC958D5E0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07940" y="1058636"/>
              <a:ext cx="3998043" cy="2668082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520A6805-73B5-4803-9D3D-EFB2DF8B7B9F}"/>
                    </a:ext>
                  </a:extLst>
                </p:cNvPr>
                <p:cNvSpPr/>
                <p:nvPr/>
              </p:nvSpPr>
              <p:spPr>
                <a:xfrm>
                  <a:off x="5327667" y="2059774"/>
                  <a:ext cx="28084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>
                    <a:buClr>
                      <a:schemeClr val="dk1"/>
                    </a:buClr>
                    <a:buSzPts val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⋮</m:t>
                        </m:r>
                      </m:oMath>
                    </m:oMathPara>
                  </a14:m>
                  <a:endParaRPr lang="en-US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520A6805-73B5-4803-9D3D-EFB2DF8B7B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7667" y="2059774"/>
                  <a:ext cx="280846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929F3846-3FEB-443D-8E0A-56CFCB795D4A}"/>
                    </a:ext>
                  </a:extLst>
                </p:cNvPr>
                <p:cNvSpPr/>
                <p:nvPr/>
              </p:nvSpPr>
              <p:spPr>
                <a:xfrm>
                  <a:off x="9003141" y="2408888"/>
                  <a:ext cx="28084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>
                    <a:buClr>
                      <a:schemeClr val="dk1"/>
                    </a:buClr>
                    <a:buSzPts val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⋮</m:t>
                        </m:r>
                      </m:oMath>
                    </m:oMathPara>
                  </a14:m>
                  <a:endParaRPr lang="en-US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929F3846-3FEB-443D-8E0A-56CFCB795D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3141" y="2408888"/>
                  <a:ext cx="280846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Google Shape;303;p12">
            <a:extLst>
              <a:ext uri="{FF2B5EF4-FFF2-40B4-BE49-F238E27FC236}">
                <a16:creationId xmlns:a16="http://schemas.microsoft.com/office/drawing/2014/main" id="{A4E14474-C169-4202-B978-635188BEDE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DNN-based Event (Line Outage) Detection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1449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"/>
          <p:cNvSpPr txBox="1">
            <a:spLocks noGrp="1"/>
          </p:cNvSpPr>
          <p:nvPr>
            <p:ph type="title"/>
          </p:nvPr>
        </p:nvSpPr>
        <p:spPr>
          <a:xfrm>
            <a:off x="365760" y="182562"/>
            <a:ext cx="11430000" cy="57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Task 6 Updates</a:t>
            </a:r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body" idx="2"/>
          </p:nvPr>
        </p:nvSpPr>
        <p:spPr>
          <a:xfrm>
            <a:off x="365125" y="5943600"/>
            <a:ext cx="11430000" cy="548640"/>
          </a:xfrm>
          <a:prstGeom prst="rect">
            <a:avLst/>
          </a:prstGeom>
          <a:solidFill>
            <a:srgbClr val="004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"/>
          <p:cNvSpPr txBox="1"/>
          <p:nvPr/>
        </p:nvSpPr>
        <p:spPr>
          <a:xfrm>
            <a:off x="235533" y="110834"/>
            <a:ext cx="11753200" cy="7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66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 GUI</a:t>
            </a:r>
            <a:endParaRPr sz="3466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00" y="890550"/>
            <a:ext cx="11942627" cy="558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14"/>
          <p:cNvCxnSpPr/>
          <p:nvPr/>
        </p:nvCxnSpPr>
        <p:spPr>
          <a:xfrm rot="10800000">
            <a:off x="6539567" y="2122217"/>
            <a:ext cx="66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8" name="Google Shape;318;p14"/>
          <p:cNvSpPr txBox="1"/>
          <p:nvPr/>
        </p:nvSpPr>
        <p:spPr>
          <a:xfrm>
            <a:off x="7356733" y="1593309"/>
            <a:ext cx="32976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Allows users to choose files of interest</a:t>
            </a:r>
            <a:endParaRPr sz="2133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5"/>
          <p:cNvSpPr txBox="1"/>
          <p:nvPr/>
        </p:nvSpPr>
        <p:spPr>
          <a:xfrm>
            <a:off x="235533" y="110834"/>
            <a:ext cx="11753200" cy="7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66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 GUI</a:t>
            </a:r>
            <a:endParaRPr sz="3466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13" y="890550"/>
            <a:ext cx="11942627" cy="558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p15"/>
          <p:cNvCxnSpPr/>
          <p:nvPr/>
        </p:nvCxnSpPr>
        <p:spPr>
          <a:xfrm flipH="1">
            <a:off x="7085168" y="1907771"/>
            <a:ext cx="710400" cy="426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6" name="Google Shape;326;p15"/>
          <p:cNvSpPr txBox="1"/>
          <p:nvPr/>
        </p:nvSpPr>
        <p:spPr>
          <a:xfrm>
            <a:off x="7795568" y="1320059"/>
            <a:ext cx="39483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Performs data processing based on defined PMU locations in the grid</a:t>
            </a:r>
            <a:endParaRPr sz="2133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6"/>
          <p:cNvSpPr txBox="1"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Pre-processing</a:t>
            </a:r>
            <a:endParaRPr/>
          </a:p>
        </p:txBody>
      </p:sp>
      <p:sp>
        <p:nvSpPr>
          <p:cNvPr id="333" name="Google Shape;333;p16"/>
          <p:cNvSpPr txBox="1">
            <a:spLocks noGrp="1"/>
          </p:cNvSpPr>
          <p:nvPr>
            <p:ph type="body" idx="2"/>
          </p:nvPr>
        </p:nvSpPr>
        <p:spPr>
          <a:xfrm>
            <a:off x="365125" y="5943600"/>
            <a:ext cx="11430000" cy="548640"/>
          </a:xfrm>
          <a:prstGeom prst="rect">
            <a:avLst/>
          </a:prstGeom>
          <a:solidFill>
            <a:srgbClr val="004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endParaRPr/>
          </a:p>
        </p:txBody>
      </p:sp>
      <p:pic>
        <p:nvPicPr>
          <p:cNvPr id="334" name="Google Shape;334;p16" descr="Diagram, schematic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874" y="780742"/>
            <a:ext cx="8382272" cy="529651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6"/>
          <p:cNvSpPr txBox="1"/>
          <p:nvPr/>
        </p:nvSpPr>
        <p:spPr>
          <a:xfrm>
            <a:off x="9268990" y="1598556"/>
            <a:ext cx="27151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 – Buses with PMU</a:t>
            </a:r>
            <a:endParaRPr/>
          </a:p>
        </p:txBody>
      </p:sp>
      <p:sp>
        <p:nvSpPr>
          <p:cNvPr id="336" name="Google Shape;336;p16"/>
          <p:cNvSpPr txBox="1"/>
          <p:nvPr/>
        </p:nvSpPr>
        <p:spPr>
          <a:xfrm>
            <a:off x="9268990" y="2211445"/>
            <a:ext cx="271513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583FF"/>
                </a:solidFill>
                <a:latin typeface="Calibri"/>
                <a:ea typeface="Calibri"/>
                <a:cs typeface="Calibri"/>
                <a:sym typeface="Calibri"/>
              </a:rPr>
              <a:t>Blue – Lines observed by PMUs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7"/>
          <p:cNvSpPr txBox="1"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the Input and Output Data-sets</a:t>
            </a:r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body" idx="2"/>
          </p:nvPr>
        </p:nvSpPr>
        <p:spPr>
          <a:xfrm>
            <a:off x="365125" y="5943600"/>
            <a:ext cx="11430000" cy="548640"/>
          </a:xfrm>
          <a:prstGeom prst="rect">
            <a:avLst/>
          </a:prstGeom>
          <a:solidFill>
            <a:srgbClr val="004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endParaRPr/>
          </a:p>
        </p:txBody>
      </p:sp>
      <p:sp>
        <p:nvSpPr>
          <p:cNvPr id="344" name="Google Shape;344;p17"/>
          <p:cNvSpPr txBox="1"/>
          <p:nvPr/>
        </p:nvSpPr>
        <p:spPr>
          <a:xfrm>
            <a:off x="1481447" y="3870086"/>
            <a:ext cx="181406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</a:t>
            </a:r>
            <a:endParaRPr/>
          </a:p>
        </p:txBody>
      </p:sp>
      <p:sp>
        <p:nvSpPr>
          <p:cNvPr id="346" name="Google Shape;346;p17"/>
          <p:cNvSpPr txBox="1"/>
          <p:nvPr/>
        </p:nvSpPr>
        <p:spPr>
          <a:xfrm>
            <a:off x="767345" y="4565537"/>
            <a:ext cx="493381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Vm</a:t>
            </a:r>
            <a:r>
              <a:rPr lang="en-US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PMU 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Voltage magnitude PMU measurements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</a:t>
            </a:r>
            <a:r>
              <a:rPr lang="en-US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PMU 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Voltage angle PMU measurements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lang="en-US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PMU 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Current magnitude PMU measurements</a:t>
            </a: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</a:t>
            </a:r>
            <a:r>
              <a:rPr lang="en-US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PMU 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Current angle PMU measurements</a:t>
            </a: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47" name="Google Shape;347;p17"/>
          <p:cNvGraphicFramePr/>
          <p:nvPr/>
        </p:nvGraphicFramePr>
        <p:xfrm>
          <a:off x="868352" y="2395305"/>
          <a:ext cx="2723500" cy="1403350"/>
        </p:xfrm>
        <a:graphic>
          <a:graphicData uri="http://schemas.openxmlformats.org/drawingml/2006/table">
            <a:tbl>
              <a:tblPr>
                <a:noFill/>
                <a:tableStyleId>{D9371DD2-FFA2-4DD5-A804-971CA51A8A64}</a:tableStyleId>
              </a:tblPr>
              <a:tblGrid>
                <a:gridCol w="68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0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Vm</a:t>
                      </a:r>
                      <a:r>
                        <a:rPr lang="en-US" sz="1800" b="1" i="0" u="none" strike="noStrike" cap="none" baseline="-25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PMU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</a:t>
                      </a:r>
                      <a:r>
                        <a:rPr lang="en-US" sz="1800" b="1" i="0" u="none" strike="noStrike" cap="none" baseline="-25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PMU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</a:t>
                      </a:r>
                      <a:r>
                        <a:rPr lang="en-US" sz="1800" b="1" i="0" u="none" strike="noStrike" cap="none" baseline="-25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PMU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Ia</a:t>
                      </a:r>
                      <a:r>
                        <a:rPr lang="en-US" sz="1800" b="1" i="0" u="none" strike="noStrike" cap="none" baseline="-25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PMU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8" name="Google Shape;348;p17"/>
          <p:cNvGraphicFramePr/>
          <p:nvPr/>
        </p:nvGraphicFramePr>
        <p:xfrm>
          <a:off x="8798897" y="2352088"/>
          <a:ext cx="2082800" cy="1403350"/>
        </p:xfrm>
        <a:graphic>
          <a:graphicData uri="http://schemas.openxmlformats.org/drawingml/2006/table">
            <a:tbl>
              <a:tblPr>
                <a:noFill/>
                <a:tableStyleId>{D9371DD2-FFA2-4DD5-A804-971CA51A8A64}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Vm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9" name="Google Shape;349;p17"/>
          <p:cNvSpPr txBox="1"/>
          <p:nvPr/>
        </p:nvSpPr>
        <p:spPr>
          <a:xfrm>
            <a:off x="8014705" y="4550577"/>
            <a:ext cx="408519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Vm – Voltage magnitudes of all the buses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 – Voltage angles of all the buses</a:t>
            </a:r>
            <a:endParaRPr/>
          </a:p>
        </p:txBody>
      </p:sp>
      <p:sp>
        <p:nvSpPr>
          <p:cNvPr id="350" name="Google Shape;350;p17"/>
          <p:cNvSpPr txBox="1"/>
          <p:nvPr/>
        </p:nvSpPr>
        <p:spPr>
          <a:xfrm>
            <a:off x="9067631" y="3740616"/>
            <a:ext cx="181406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</a:t>
            </a:r>
            <a:endParaRPr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04B96E-57C6-4001-A5F4-79C02752E496}"/>
              </a:ext>
            </a:extLst>
          </p:cNvPr>
          <p:cNvGrpSpPr/>
          <p:nvPr/>
        </p:nvGrpSpPr>
        <p:grpSpPr>
          <a:xfrm>
            <a:off x="4196353" y="1827157"/>
            <a:ext cx="3998043" cy="2668082"/>
            <a:chOff x="5307940" y="1058636"/>
            <a:chExt cx="3998043" cy="2668082"/>
          </a:xfrm>
        </p:grpSpPr>
        <p:pic>
          <p:nvPicPr>
            <p:cNvPr id="12" name="Google Shape;345;p17" descr="Diagram&#10;&#10;Description automatically generated">
              <a:extLst>
                <a:ext uri="{FF2B5EF4-FFF2-40B4-BE49-F238E27FC236}">
                  <a16:creationId xmlns:a16="http://schemas.microsoft.com/office/drawing/2014/main" id="{6294AECE-9AAB-4691-8FFA-6E18280A529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07940" y="1058636"/>
              <a:ext cx="3998043" cy="2668082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066FDD7-CE77-4A80-BC5E-73C0A6D25731}"/>
                    </a:ext>
                  </a:extLst>
                </p:cNvPr>
                <p:cNvSpPr/>
                <p:nvPr/>
              </p:nvSpPr>
              <p:spPr>
                <a:xfrm>
                  <a:off x="5327667" y="2059774"/>
                  <a:ext cx="28084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>
                    <a:buClr>
                      <a:schemeClr val="dk1"/>
                    </a:buClr>
                    <a:buSzPts val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⋮</m:t>
                        </m:r>
                      </m:oMath>
                    </m:oMathPara>
                  </a14:m>
                  <a:endParaRPr lang="en-US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066FDD7-CE77-4A80-BC5E-73C0A6D257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7667" y="2059774"/>
                  <a:ext cx="280846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F05DE67-8408-4E93-B82D-B2B6B744D869}"/>
                    </a:ext>
                  </a:extLst>
                </p:cNvPr>
                <p:cNvSpPr/>
                <p:nvPr/>
              </p:nvSpPr>
              <p:spPr>
                <a:xfrm>
                  <a:off x="9003141" y="2408888"/>
                  <a:ext cx="28084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>
                    <a:buClr>
                      <a:schemeClr val="dk1"/>
                    </a:buClr>
                    <a:buSzPts val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⋮</m:t>
                        </m:r>
                      </m:oMath>
                    </m:oMathPara>
                  </a14:m>
                  <a:endParaRPr lang="en-US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F05DE67-8408-4E93-B82D-B2B6B744D8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3141" y="2408888"/>
                  <a:ext cx="280846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"/>
          <p:cNvSpPr txBox="1"/>
          <p:nvPr/>
        </p:nvSpPr>
        <p:spPr>
          <a:xfrm>
            <a:off x="235603" y="74532"/>
            <a:ext cx="11753200" cy="7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66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 GUI</a:t>
            </a:r>
            <a:endParaRPr sz="3466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9925"/>
            <a:ext cx="11942627" cy="5195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18"/>
          <p:cNvCxnSpPr>
            <a:cxnSpLocks/>
          </p:cNvCxnSpPr>
          <p:nvPr/>
        </p:nvCxnSpPr>
        <p:spPr>
          <a:xfrm flipV="1">
            <a:off x="3194502" y="3195687"/>
            <a:ext cx="1613489" cy="114544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8" name="Google Shape;358;p18"/>
          <p:cNvSpPr txBox="1"/>
          <p:nvPr/>
        </p:nvSpPr>
        <p:spPr>
          <a:xfrm>
            <a:off x="2833841" y="4179172"/>
            <a:ext cx="39483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 noise options; currently showing Gaussian noise option </a:t>
            </a:r>
            <a:endParaRPr sz="2133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"/>
          <p:cNvSpPr txBox="1"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Outline</a:t>
            </a:r>
            <a:endParaRPr/>
          </a:p>
        </p:txBody>
      </p:sp>
      <p:sp>
        <p:nvSpPr>
          <p:cNvPr id="178" name="Google Shape;178;p2"/>
          <p:cNvSpPr txBox="1">
            <a:spLocks noGrp="1"/>
          </p:cNvSpPr>
          <p:nvPr>
            <p:ph type="body" idx="1"/>
          </p:nvPr>
        </p:nvSpPr>
        <p:spPr>
          <a:xfrm>
            <a:off x="362521" y="914083"/>
            <a:ext cx="7737716" cy="547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1775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Project Objectives</a:t>
            </a:r>
            <a:endParaRPr/>
          </a:p>
          <a:p>
            <a:pPr marL="231775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Project Timeline</a:t>
            </a:r>
            <a:endParaRPr/>
          </a:p>
          <a:p>
            <a:pPr marL="231775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Problem Overview</a:t>
            </a:r>
            <a:endParaRPr/>
          </a:p>
          <a:p>
            <a:pPr marL="231775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First Year Summary</a:t>
            </a:r>
            <a:endParaRPr/>
          </a:p>
          <a:p>
            <a:pPr marL="231775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Task 5 Updates</a:t>
            </a:r>
            <a:endParaRPr/>
          </a:p>
          <a:p>
            <a:pPr marL="231775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Task 6 Updates</a:t>
            </a:r>
            <a:endParaRPr/>
          </a:p>
          <a:p>
            <a:pPr marL="231775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Task 7 Updates</a:t>
            </a:r>
            <a:endParaRPr/>
          </a:p>
          <a:p>
            <a:pPr marL="231775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Summary and Upcoming Tasks</a:t>
            </a:r>
            <a:endParaRPr/>
          </a:p>
          <a:p>
            <a:pPr marL="231775" lvl="0" indent="-6921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pic>
        <p:nvPicPr>
          <p:cNvPr id="179" name="Google Shape;179;p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7897" y="855806"/>
            <a:ext cx="4414532" cy="5478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9"/>
          <p:cNvSpPr txBox="1"/>
          <p:nvPr/>
        </p:nvSpPr>
        <p:spPr>
          <a:xfrm>
            <a:off x="235533" y="110834"/>
            <a:ext cx="11753200" cy="7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66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Noise Prompt</a:t>
            </a:r>
            <a:endParaRPr sz="3466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4BB4BFA-7F84-49F4-9202-CABF7E84F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316" y="2055042"/>
            <a:ext cx="9203367" cy="210097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0"/>
          <p:cNvSpPr txBox="1"/>
          <p:nvPr/>
        </p:nvSpPr>
        <p:spPr>
          <a:xfrm>
            <a:off x="2505087" y="117413"/>
            <a:ext cx="9009038" cy="7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66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Options for Noise Characteristics</a:t>
            </a:r>
            <a:endParaRPr sz="3466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20" descr="Chart, histo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3698" y="963206"/>
            <a:ext cx="3770686" cy="252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0" descr="Chart, histo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8792" y="3485474"/>
            <a:ext cx="3998742" cy="269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0" descr="Chart, histogram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956109"/>
            <a:ext cx="3745257" cy="252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0" descr="Chart, histogram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0538" y="3537349"/>
            <a:ext cx="3755795" cy="2529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0" descr="Chart, histogram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99289" y="1008033"/>
            <a:ext cx="3770685" cy="247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0" descr="Chart, histogram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99289" y="3592660"/>
            <a:ext cx="3714836" cy="2501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1"/>
          <p:cNvSpPr txBox="1"/>
          <p:nvPr/>
        </p:nvSpPr>
        <p:spPr>
          <a:xfrm>
            <a:off x="235533" y="110834"/>
            <a:ext cx="11753200" cy="7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66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 GUI</a:t>
            </a:r>
            <a:endParaRPr sz="3466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00" y="1177626"/>
            <a:ext cx="11942627" cy="5195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21"/>
          <p:cNvCxnSpPr/>
          <p:nvPr/>
        </p:nvCxnSpPr>
        <p:spPr>
          <a:xfrm rot="10800000">
            <a:off x="5583442" y="4230133"/>
            <a:ext cx="554400" cy="817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3" name="Google Shape;383;p21"/>
          <p:cNvSpPr txBox="1"/>
          <p:nvPr/>
        </p:nvSpPr>
        <p:spPr>
          <a:xfrm>
            <a:off x="4551567" y="5043034"/>
            <a:ext cx="5002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Users get two options: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entury Gothic"/>
              <a:buAutoNum type="arabicPeriod"/>
            </a:pP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Saved model testing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entury Gothic"/>
              <a:buAutoNum type="arabicPeriod"/>
            </a:pP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Train + Test from scratch</a:t>
            </a:r>
            <a:endParaRPr sz="2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4" name="Google Shape;384;p21"/>
          <p:cNvCxnSpPr/>
          <p:nvPr/>
        </p:nvCxnSpPr>
        <p:spPr>
          <a:xfrm rot="10800000" flipH="1">
            <a:off x="6271775" y="4211833"/>
            <a:ext cx="1043400" cy="83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2"/>
          <p:cNvSpPr txBox="1"/>
          <p:nvPr/>
        </p:nvSpPr>
        <p:spPr>
          <a:xfrm>
            <a:off x="235533" y="110834"/>
            <a:ext cx="11753200" cy="7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66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Prompt</a:t>
            </a:r>
            <a:endParaRPr sz="3466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22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292" y="1691649"/>
            <a:ext cx="10747936" cy="3012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"/>
          <p:cNvSpPr txBox="1"/>
          <p:nvPr/>
        </p:nvSpPr>
        <p:spPr>
          <a:xfrm>
            <a:off x="235533" y="110834"/>
            <a:ext cx="11753200" cy="7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66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 Prompt</a:t>
            </a:r>
            <a:endParaRPr sz="3466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781BA20-1A73-4A91-AEE8-2E576ECC6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075" y="742575"/>
            <a:ext cx="4467849" cy="53728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"/>
          <p:cNvSpPr txBox="1">
            <a:spLocks noGrp="1"/>
          </p:cNvSpPr>
          <p:nvPr>
            <p:ph type="title"/>
          </p:nvPr>
        </p:nvSpPr>
        <p:spPr>
          <a:xfrm>
            <a:off x="365760" y="182562"/>
            <a:ext cx="11430000" cy="57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Task 7 Updates</a:t>
            </a:r>
            <a:endParaRPr/>
          </a:p>
        </p:txBody>
      </p:sp>
      <p:sp>
        <p:nvSpPr>
          <p:cNvPr id="402" name="Google Shape;402;p24"/>
          <p:cNvSpPr txBox="1">
            <a:spLocks noGrp="1"/>
          </p:cNvSpPr>
          <p:nvPr>
            <p:ph type="body" idx="2"/>
          </p:nvPr>
        </p:nvSpPr>
        <p:spPr>
          <a:xfrm>
            <a:off x="365125" y="5943600"/>
            <a:ext cx="11430000" cy="548640"/>
          </a:xfrm>
          <a:prstGeom prst="rect">
            <a:avLst/>
          </a:prstGeom>
          <a:solidFill>
            <a:srgbClr val="004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5"/>
          <p:cNvSpPr txBox="1"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 Estimation with Utility Data</a:t>
            </a:r>
            <a:endParaRPr dirty="0"/>
          </a:p>
        </p:txBody>
      </p:sp>
      <p:sp>
        <p:nvSpPr>
          <p:cNvPr id="409" name="Google Shape;409;p25"/>
          <p:cNvSpPr txBox="1">
            <a:spLocks noGrp="1"/>
          </p:cNvSpPr>
          <p:nvPr>
            <p:ph type="body" idx="2"/>
          </p:nvPr>
        </p:nvSpPr>
        <p:spPr>
          <a:xfrm>
            <a:off x="365125" y="5943600"/>
            <a:ext cx="11430000" cy="548640"/>
          </a:xfrm>
          <a:prstGeom prst="rect">
            <a:avLst/>
          </a:prstGeom>
          <a:solidFill>
            <a:srgbClr val="004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endParaRPr/>
          </a:p>
        </p:txBody>
      </p:sp>
      <p:sp>
        <p:nvSpPr>
          <p:cNvPr id="410" name="Google Shape;410;p25"/>
          <p:cNvSpPr/>
          <p:nvPr/>
        </p:nvSpPr>
        <p:spPr>
          <a:xfrm>
            <a:off x="799521" y="868348"/>
            <a:ext cx="1953790" cy="86177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State Estimation Files (from utility)</a:t>
            </a:r>
            <a:endParaRPr/>
          </a:p>
        </p:txBody>
      </p:sp>
      <p:sp>
        <p:nvSpPr>
          <p:cNvPr id="411" name="Google Shape;411;p25"/>
          <p:cNvSpPr/>
          <p:nvPr/>
        </p:nvSpPr>
        <p:spPr>
          <a:xfrm>
            <a:off x="3534802" y="2032586"/>
            <a:ext cx="1802486" cy="86177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power flow (PSSE/PSLF)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5"/>
          <p:cNvSpPr/>
          <p:nvPr/>
        </p:nvSpPr>
        <p:spPr>
          <a:xfrm>
            <a:off x="6862595" y="1987695"/>
            <a:ext cx="1802486" cy="80804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Voltage, Current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5"/>
          <p:cNvSpPr/>
          <p:nvPr/>
        </p:nvSpPr>
        <p:spPr>
          <a:xfrm>
            <a:off x="3294900" y="3272120"/>
            <a:ext cx="2175262" cy="80804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Voltage, Current PMU measurements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5"/>
          <p:cNvSpPr/>
          <p:nvPr/>
        </p:nvSpPr>
        <p:spPr>
          <a:xfrm>
            <a:off x="6862595" y="3272120"/>
            <a:ext cx="2175262" cy="80804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DNN-SE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5"/>
          <p:cNvSpPr/>
          <p:nvPr/>
        </p:nvSpPr>
        <p:spPr>
          <a:xfrm>
            <a:off x="3598394" y="4353240"/>
            <a:ext cx="1802486" cy="86177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PMU measurements (from utility)</a:t>
            </a:r>
            <a:endParaRPr/>
          </a:p>
        </p:txBody>
      </p:sp>
      <p:sp>
        <p:nvSpPr>
          <p:cNvPr id="416" name="Google Shape;416;p25"/>
          <p:cNvSpPr/>
          <p:nvPr/>
        </p:nvSpPr>
        <p:spPr>
          <a:xfrm>
            <a:off x="6894522" y="4353240"/>
            <a:ext cx="2175262" cy="80804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DNN-SE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5"/>
          <p:cNvSpPr/>
          <p:nvPr/>
        </p:nvSpPr>
        <p:spPr>
          <a:xfrm>
            <a:off x="9702853" y="4353240"/>
            <a:ext cx="2175262" cy="80804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/>
          </a:p>
        </p:txBody>
      </p:sp>
      <p:cxnSp>
        <p:nvCxnSpPr>
          <p:cNvPr id="418" name="Google Shape;418;p25"/>
          <p:cNvCxnSpPr/>
          <p:nvPr/>
        </p:nvCxnSpPr>
        <p:spPr>
          <a:xfrm>
            <a:off x="2753311" y="1237248"/>
            <a:ext cx="2798873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9" name="Google Shape;419;p25"/>
          <p:cNvSpPr txBox="1"/>
          <p:nvPr/>
        </p:nvSpPr>
        <p:spPr>
          <a:xfrm>
            <a:off x="3032650" y="914083"/>
            <a:ext cx="195379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Segregate files based on topology</a:t>
            </a:r>
            <a:endParaRPr dirty="0"/>
          </a:p>
        </p:txBody>
      </p:sp>
      <p:cxnSp>
        <p:nvCxnSpPr>
          <p:cNvPr id="420" name="Google Shape;420;p25"/>
          <p:cNvCxnSpPr/>
          <p:nvPr/>
        </p:nvCxnSpPr>
        <p:spPr>
          <a:xfrm>
            <a:off x="5552184" y="868348"/>
            <a:ext cx="1506455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1" name="Google Shape;421;p25"/>
          <p:cNvCxnSpPr/>
          <p:nvPr/>
        </p:nvCxnSpPr>
        <p:spPr>
          <a:xfrm>
            <a:off x="5552184" y="1237248"/>
            <a:ext cx="1506455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2" name="Google Shape;422;p25"/>
          <p:cNvCxnSpPr/>
          <p:nvPr/>
        </p:nvCxnSpPr>
        <p:spPr>
          <a:xfrm>
            <a:off x="5535739" y="1625965"/>
            <a:ext cx="1506455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3" name="Google Shape;423;p25"/>
          <p:cNvCxnSpPr/>
          <p:nvPr/>
        </p:nvCxnSpPr>
        <p:spPr>
          <a:xfrm>
            <a:off x="5535739" y="868348"/>
            <a:ext cx="0" cy="757617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4" name="Google Shape;424;p25"/>
          <p:cNvSpPr txBox="1"/>
          <p:nvPr/>
        </p:nvSpPr>
        <p:spPr>
          <a:xfrm>
            <a:off x="7199317" y="685857"/>
            <a:ext cx="4210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25" name="Google Shape;425;p25"/>
          <p:cNvSpPr txBox="1"/>
          <p:nvPr/>
        </p:nvSpPr>
        <p:spPr>
          <a:xfrm>
            <a:off x="7199317" y="1049163"/>
            <a:ext cx="4210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426" name="Google Shape;426;p25"/>
          <p:cNvSpPr txBox="1"/>
          <p:nvPr/>
        </p:nvSpPr>
        <p:spPr>
          <a:xfrm>
            <a:off x="7199317" y="1430789"/>
            <a:ext cx="4210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427" name="Google Shape;427;p25"/>
          <p:cNvSpPr txBox="1"/>
          <p:nvPr/>
        </p:nvSpPr>
        <p:spPr>
          <a:xfrm>
            <a:off x="365125" y="2049862"/>
            <a:ext cx="32332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 topology with highest number of samples (T</a:t>
            </a:r>
            <a:r>
              <a:rPr lang="en-US" sz="1800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 baseline="-25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8" name="Google Shape;428;p25"/>
          <p:cNvCxnSpPr/>
          <p:nvPr/>
        </p:nvCxnSpPr>
        <p:spPr>
          <a:xfrm>
            <a:off x="5342772" y="2367597"/>
            <a:ext cx="1506455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9" name="Google Shape;429;p25"/>
          <p:cNvCxnSpPr/>
          <p:nvPr/>
        </p:nvCxnSpPr>
        <p:spPr>
          <a:xfrm flipH="1">
            <a:off x="5483532" y="2696193"/>
            <a:ext cx="1379063" cy="745564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0" name="Google Shape;430;p25"/>
          <p:cNvCxnSpPr>
            <a:cxnSpLocks/>
            <a:stCxn id="413" idx="3"/>
            <a:endCxn id="414" idx="1"/>
          </p:cNvCxnSpPr>
          <p:nvPr/>
        </p:nvCxnSpPr>
        <p:spPr>
          <a:xfrm>
            <a:off x="5470162" y="3676145"/>
            <a:ext cx="1392433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1" name="Google Shape;431;p25"/>
          <p:cNvCxnSpPr>
            <a:cxnSpLocks/>
            <a:endCxn id="414" idx="0"/>
          </p:cNvCxnSpPr>
          <p:nvPr/>
        </p:nvCxnSpPr>
        <p:spPr>
          <a:xfrm>
            <a:off x="7943626" y="2813720"/>
            <a:ext cx="6600" cy="4584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2" name="Google Shape;432;p25"/>
          <p:cNvCxnSpPr>
            <a:endCxn id="417" idx="1"/>
          </p:cNvCxnSpPr>
          <p:nvPr/>
        </p:nvCxnSpPr>
        <p:spPr>
          <a:xfrm>
            <a:off x="9069853" y="4757265"/>
            <a:ext cx="633000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3" name="Google Shape;433;p25"/>
          <p:cNvCxnSpPr>
            <a:cxnSpLocks/>
            <a:endCxn id="416" idx="1"/>
          </p:cNvCxnSpPr>
          <p:nvPr/>
        </p:nvCxnSpPr>
        <p:spPr>
          <a:xfrm rot="10800000" flipH="1">
            <a:off x="5400822" y="4757265"/>
            <a:ext cx="1493700" cy="21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4" name="Google Shape;434;p25"/>
          <p:cNvCxnSpPr>
            <a:cxnSpLocks/>
          </p:cNvCxnSpPr>
          <p:nvPr/>
        </p:nvCxnSpPr>
        <p:spPr>
          <a:xfrm>
            <a:off x="8006482" y="4062257"/>
            <a:ext cx="0" cy="334228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5" name="Google Shape;435;p25"/>
          <p:cNvSpPr txBox="1"/>
          <p:nvPr/>
        </p:nvSpPr>
        <p:spPr>
          <a:xfrm>
            <a:off x="546009" y="5407459"/>
            <a:ext cx="11249116" cy="374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Transfer learning can be used for obtaining the state estimation results for other topologies</a:t>
            </a:r>
            <a:endParaRPr/>
          </a:p>
        </p:txBody>
      </p:sp>
      <p:sp>
        <p:nvSpPr>
          <p:cNvPr id="436" name="Google Shape;436;p25"/>
          <p:cNvSpPr txBox="1"/>
          <p:nvPr/>
        </p:nvSpPr>
        <p:spPr>
          <a:xfrm>
            <a:off x="4589999" y="2872628"/>
            <a:ext cx="1604037" cy="374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PMU locations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"/>
          <p:cNvSpPr txBox="1">
            <a:spLocks noGrp="1"/>
          </p:cNvSpPr>
          <p:nvPr>
            <p:ph type="body" idx="2"/>
          </p:nvPr>
        </p:nvSpPr>
        <p:spPr>
          <a:xfrm>
            <a:off x="365125" y="5943600"/>
            <a:ext cx="11430000" cy="548640"/>
          </a:xfrm>
          <a:prstGeom prst="rect">
            <a:avLst/>
          </a:prstGeom>
          <a:solidFill>
            <a:srgbClr val="004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endParaRPr/>
          </a:p>
        </p:txBody>
      </p:sp>
      <p:sp>
        <p:nvSpPr>
          <p:cNvPr id="4" name="Google Shape;395;p23">
            <a:extLst>
              <a:ext uri="{FF2B5EF4-FFF2-40B4-BE49-F238E27FC236}">
                <a16:creationId xmlns:a16="http://schemas.microsoft.com/office/drawing/2014/main" id="{BB66F4DB-31C5-4708-8C86-D122304BD150}"/>
              </a:ext>
            </a:extLst>
          </p:cNvPr>
          <p:cNvSpPr txBox="1"/>
          <p:nvPr/>
        </p:nvSpPr>
        <p:spPr>
          <a:xfrm>
            <a:off x="438666" y="198667"/>
            <a:ext cx="11753200" cy="7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66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3466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50452-AEF6-4495-A770-743177467DD9}"/>
              </a:ext>
            </a:extLst>
          </p:cNvPr>
          <p:cNvSpPr txBox="1"/>
          <p:nvPr/>
        </p:nvSpPr>
        <p:spPr>
          <a:xfrm>
            <a:off x="438665" y="1223319"/>
            <a:ext cx="1085464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 robust bad data replacement scheme (using the nearest operating condition) is explained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 method to detect line outages through DNN training is investigated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An initial version of the graphical user interface (GUI) is displayed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Basic functionalities such as uploading the data, choosing the noise characteristics, training the DNN, and displaying the basic results are demonstrated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Initial strategies for displaying the state estimator performance using real data from power utilities are developed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0134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6"/>
          <p:cNvSpPr txBox="1">
            <a:spLocks noGrp="1"/>
          </p:cNvSpPr>
          <p:nvPr>
            <p:ph type="title"/>
          </p:nvPr>
        </p:nvSpPr>
        <p:spPr>
          <a:xfrm>
            <a:off x="898611" y="182563"/>
            <a:ext cx="11430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</a:t>
            </a:r>
            <a:endParaRPr/>
          </a:p>
        </p:txBody>
      </p:sp>
      <p:sp>
        <p:nvSpPr>
          <p:cNvPr id="443" name="Google Shape;443;p26"/>
          <p:cNvSpPr txBox="1">
            <a:spLocks noGrp="1"/>
          </p:cNvSpPr>
          <p:nvPr>
            <p:ph type="body" idx="2"/>
          </p:nvPr>
        </p:nvSpPr>
        <p:spPr>
          <a:xfrm>
            <a:off x="365125" y="5943600"/>
            <a:ext cx="11430000" cy="548640"/>
          </a:xfrm>
          <a:prstGeom prst="rect">
            <a:avLst/>
          </a:prstGeom>
          <a:solidFill>
            <a:srgbClr val="004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endParaRPr/>
          </a:p>
        </p:txBody>
      </p:sp>
      <p:sp>
        <p:nvSpPr>
          <p:cNvPr id="444" name="Google Shape;444;p26"/>
          <p:cNvSpPr txBox="1">
            <a:spLocks noGrp="1"/>
          </p:cNvSpPr>
          <p:nvPr>
            <p:ph type="body" idx="1"/>
          </p:nvPr>
        </p:nvSpPr>
        <p:spPr>
          <a:xfrm>
            <a:off x="898611" y="914083"/>
            <a:ext cx="10896514" cy="484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31775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▪"/>
            </a:pPr>
            <a:r>
              <a:rPr lang="en-US" sz="2800" dirty="0"/>
              <a:t>Task 5:</a:t>
            </a:r>
            <a:endParaRPr sz="2800" dirty="0"/>
          </a:p>
          <a:p>
            <a:pPr marL="566738" lvl="1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Font typeface="Calibri"/>
              <a:buChar char="–"/>
            </a:pPr>
            <a:r>
              <a:rPr lang="en-US" sz="2400" dirty="0"/>
              <a:t>Line parameter estimation</a:t>
            </a:r>
            <a:endParaRPr sz="2400" dirty="0"/>
          </a:p>
          <a:p>
            <a:pPr marL="231775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▪"/>
            </a:pPr>
            <a:r>
              <a:rPr lang="en-US" sz="2800" dirty="0"/>
              <a:t>Task 6:</a:t>
            </a:r>
            <a:endParaRPr sz="2800" dirty="0"/>
          </a:p>
          <a:p>
            <a:pPr marL="566738" lvl="1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Font typeface="Calibri"/>
              <a:buChar char="–"/>
            </a:pPr>
            <a:r>
              <a:rPr lang="en-US" sz="2400" dirty="0"/>
              <a:t>Impact of bad data</a:t>
            </a:r>
            <a:endParaRPr sz="2400" dirty="0"/>
          </a:p>
          <a:p>
            <a:pPr marL="566738" lvl="1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Font typeface="Calibri"/>
              <a:buChar char="–"/>
            </a:pPr>
            <a:r>
              <a:rPr lang="en-US" sz="2400" dirty="0"/>
              <a:t>Impact of missing data</a:t>
            </a:r>
            <a:endParaRPr sz="2400" dirty="0"/>
          </a:p>
          <a:p>
            <a:pPr marL="566738" lvl="1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Font typeface="Calibri"/>
              <a:buChar char="–"/>
            </a:pPr>
            <a:r>
              <a:rPr lang="en-US" sz="2400" dirty="0"/>
              <a:t>Extreme scenario filter</a:t>
            </a:r>
            <a:endParaRPr sz="2400" dirty="0"/>
          </a:p>
          <a:p>
            <a:pPr marL="566738" lvl="1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Font typeface="Calibri"/>
              <a:buChar char="–"/>
            </a:pPr>
            <a:r>
              <a:rPr lang="en-US" sz="2400" dirty="0"/>
              <a:t>Streamlining the GUI (improving visualization)</a:t>
            </a:r>
            <a:endParaRPr sz="2400" dirty="0"/>
          </a:p>
          <a:p>
            <a:pPr marL="231775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▪"/>
            </a:pPr>
            <a:r>
              <a:rPr lang="en-US" sz="2800" dirty="0"/>
              <a:t>Task 7:</a:t>
            </a:r>
            <a:endParaRPr sz="2800" dirty="0"/>
          </a:p>
          <a:p>
            <a:pPr marL="566738" lvl="1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Font typeface="Calibri"/>
              <a:buChar char="–"/>
            </a:pPr>
            <a:r>
              <a:rPr lang="en-US" sz="2400" dirty="0"/>
              <a:t>Data pre-processing </a:t>
            </a:r>
            <a:endParaRPr sz="2400" dirty="0"/>
          </a:p>
          <a:p>
            <a:pPr marL="566738" lvl="1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Font typeface="Calibri"/>
              <a:buChar char="–"/>
            </a:pPr>
            <a:r>
              <a:rPr lang="en-US" sz="2400" dirty="0"/>
              <a:t>State estimation results</a:t>
            </a:r>
            <a:endParaRPr sz="2400" dirty="0"/>
          </a:p>
          <a:p>
            <a:pPr marL="566738" lvl="1" indent="-14782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Font typeface="Calibri"/>
              <a:buNone/>
            </a:pPr>
            <a:endParaRPr sz="2400" dirty="0"/>
          </a:p>
          <a:p>
            <a:pPr marL="566738" lvl="1" indent="-14782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Font typeface="Calibri"/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7"/>
          <p:cNvSpPr txBox="1">
            <a:spLocks noGrp="1"/>
          </p:cNvSpPr>
          <p:nvPr>
            <p:ph type="ctrTitle"/>
          </p:nvPr>
        </p:nvSpPr>
        <p:spPr>
          <a:xfrm>
            <a:off x="4688" y="2712785"/>
            <a:ext cx="12196689" cy="162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Q&amp;A</a:t>
            </a:r>
            <a:br>
              <a:rPr lang="en-US"/>
            </a:br>
            <a:r>
              <a:rPr lang="en-US"/>
              <a:t>Thank You For Your Time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" descr="Histogram with a distribution fit - MATLAB histfi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6097" y="2908402"/>
            <a:ext cx="1097896" cy="82342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"/>
          <p:cNvSpPr txBox="1"/>
          <p:nvPr/>
        </p:nvSpPr>
        <p:spPr>
          <a:xfrm>
            <a:off x="21143" y="190469"/>
            <a:ext cx="12170857" cy="63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Driven Real Time State Estimator using Machine Learning for Transmission Systems</a:t>
            </a:r>
            <a:endParaRPr sz="32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p3"/>
          <p:cNvSpPr txBox="1">
            <a:spLocks noGrp="1"/>
          </p:cNvSpPr>
          <p:nvPr>
            <p:ph type="body" idx="1"/>
          </p:nvPr>
        </p:nvSpPr>
        <p:spPr>
          <a:xfrm>
            <a:off x="200027" y="914400"/>
            <a:ext cx="5895974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>
                <a:solidFill>
                  <a:srgbClr val="002060"/>
                </a:solidFill>
              </a:rPr>
              <a:t>OBJECTIVES:</a:t>
            </a:r>
            <a:endParaRPr/>
          </a:p>
          <a:p>
            <a:pPr marL="231775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Develop a Bayesian state estimator with the following characteristics:</a:t>
            </a:r>
            <a:endParaRPr/>
          </a:p>
          <a:p>
            <a:pPr marL="6858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2000"/>
              <a:t>Capable of estimating states (complex voltages) in the presence of measurements from topologically unobserved systems</a:t>
            </a:r>
            <a:endParaRPr/>
          </a:p>
          <a:p>
            <a:pPr marL="6858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2000"/>
              <a:t>Independent of the measurement error distribution</a:t>
            </a:r>
            <a:endParaRPr/>
          </a:p>
          <a:p>
            <a:pPr marL="6858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2000"/>
              <a:t>Capable of estimating states at the rate of 30 samples per second utilizing time-synchronized measurements as real-time inputs</a:t>
            </a:r>
            <a:endParaRPr/>
          </a:p>
          <a:p>
            <a:pPr marL="231775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Develop approaches to counter bad data and test their robustness against different types of bad/missing data </a:t>
            </a:r>
            <a:endParaRPr/>
          </a:p>
          <a:p>
            <a:pPr marL="231775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Develop ways to update the Machine Learning (ML)-based state estimator in presence of topology changes and system events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3429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3429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3429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3429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3429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3429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3429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3429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  <p:cxnSp>
        <p:nvCxnSpPr>
          <p:cNvPr id="189" name="Google Shape;189;p3"/>
          <p:cNvCxnSpPr/>
          <p:nvPr/>
        </p:nvCxnSpPr>
        <p:spPr>
          <a:xfrm>
            <a:off x="10344728" y="4436018"/>
            <a:ext cx="0" cy="967509"/>
          </a:xfrm>
          <a:prstGeom prst="straightConnector1">
            <a:avLst/>
          </a:prstGeom>
          <a:noFill/>
          <a:ln w="9525" cap="flat" cmpd="sng">
            <a:solidFill>
              <a:srgbClr val="003296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90" name="Google Shape;190;p3"/>
          <p:cNvSpPr/>
          <p:nvPr/>
        </p:nvSpPr>
        <p:spPr>
          <a:xfrm>
            <a:off x="6363364" y="4778804"/>
            <a:ext cx="3926209" cy="40862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32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Approximating conditional expectation</a:t>
            </a:r>
            <a:endParaRPr/>
          </a:p>
        </p:txBody>
      </p:sp>
      <p:sp>
        <p:nvSpPr>
          <p:cNvPr id="191" name="Google Shape;191;p3"/>
          <p:cNvSpPr/>
          <p:nvPr/>
        </p:nvSpPr>
        <p:spPr>
          <a:xfrm>
            <a:off x="6302643" y="1963730"/>
            <a:ext cx="1388238" cy="936459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Probability distribution fitting from input data</a:t>
            </a:r>
            <a:endParaRPr/>
          </a:p>
        </p:txBody>
      </p:sp>
      <p:sp>
        <p:nvSpPr>
          <p:cNvPr id="192" name="Google Shape;192;p3"/>
          <p:cNvSpPr/>
          <p:nvPr/>
        </p:nvSpPr>
        <p:spPr>
          <a:xfrm>
            <a:off x="6330636" y="3748251"/>
            <a:ext cx="1319981" cy="67377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Monte Carlo sampling</a:t>
            </a:r>
            <a:endParaRPr/>
          </a:p>
        </p:txBody>
      </p:sp>
      <p:sp>
        <p:nvSpPr>
          <p:cNvPr id="193" name="Google Shape;193;p3"/>
          <p:cNvSpPr/>
          <p:nvPr/>
        </p:nvSpPr>
        <p:spPr>
          <a:xfrm>
            <a:off x="7880596" y="3748251"/>
            <a:ext cx="1319981" cy="67377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sample generation</a:t>
            </a:r>
            <a:endParaRPr/>
          </a:p>
        </p:txBody>
      </p:sp>
      <p:sp>
        <p:nvSpPr>
          <p:cNvPr id="194" name="Google Shape;194;p3"/>
          <p:cNvSpPr/>
          <p:nvPr/>
        </p:nvSpPr>
        <p:spPr>
          <a:xfrm>
            <a:off x="9393645" y="3748250"/>
            <a:ext cx="1636773" cy="67377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neural network (DNN) training</a:t>
            </a:r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9552042" y="2208803"/>
            <a:ext cx="1319981" cy="68359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3"/>
          <p:cNvCxnSpPr>
            <a:stCxn id="191" idx="2"/>
            <a:endCxn id="192" idx="0"/>
          </p:cNvCxnSpPr>
          <p:nvPr/>
        </p:nvCxnSpPr>
        <p:spPr>
          <a:xfrm flipH="1">
            <a:off x="6990762" y="2900189"/>
            <a:ext cx="6000" cy="848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7" name="Google Shape;197;p3"/>
          <p:cNvCxnSpPr>
            <a:stCxn id="192" idx="3"/>
            <a:endCxn id="193" idx="1"/>
          </p:cNvCxnSpPr>
          <p:nvPr/>
        </p:nvCxnSpPr>
        <p:spPr>
          <a:xfrm>
            <a:off x="7650617" y="4085138"/>
            <a:ext cx="2301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8" name="Google Shape;198;p3"/>
          <p:cNvCxnSpPr>
            <a:stCxn id="193" idx="3"/>
            <a:endCxn id="194" idx="1"/>
          </p:cNvCxnSpPr>
          <p:nvPr/>
        </p:nvCxnSpPr>
        <p:spPr>
          <a:xfrm>
            <a:off x="9200577" y="4085138"/>
            <a:ext cx="1932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9" name="Google Shape;199;p3"/>
          <p:cNvCxnSpPr>
            <a:stCxn id="194" idx="0"/>
            <a:endCxn id="195" idx="2"/>
          </p:cNvCxnSpPr>
          <p:nvPr/>
        </p:nvCxnSpPr>
        <p:spPr>
          <a:xfrm rot="10800000">
            <a:off x="10212032" y="2892350"/>
            <a:ext cx="0" cy="8559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00" name="Google Shape;200;p3"/>
          <p:cNvSpPr txBox="1"/>
          <p:nvPr/>
        </p:nvSpPr>
        <p:spPr>
          <a:xfrm>
            <a:off x="10228076" y="3208664"/>
            <a:ext cx="16367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Optimized DNN parameters</a:t>
            </a:r>
            <a:endParaRPr/>
          </a:p>
        </p:txBody>
      </p:sp>
      <p:cxnSp>
        <p:nvCxnSpPr>
          <p:cNvPr id="201" name="Google Shape;201;p3"/>
          <p:cNvCxnSpPr>
            <a:endCxn id="195" idx="1"/>
          </p:cNvCxnSpPr>
          <p:nvPr/>
        </p:nvCxnSpPr>
        <p:spPr>
          <a:xfrm>
            <a:off x="8550342" y="2550601"/>
            <a:ext cx="10017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02" name="Google Shape;202;p3"/>
          <p:cNvSpPr txBox="1"/>
          <p:nvPr/>
        </p:nvSpPr>
        <p:spPr>
          <a:xfrm>
            <a:off x="8439748" y="2576422"/>
            <a:ext cx="118685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Real-time PMU measurements</a:t>
            </a:r>
            <a:endParaRPr/>
          </a:p>
        </p:txBody>
      </p:sp>
      <p:cxnSp>
        <p:nvCxnSpPr>
          <p:cNvPr id="203" name="Google Shape;203;p3"/>
          <p:cNvCxnSpPr>
            <a:stCxn id="195" idx="3"/>
          </p:cNvCxnSpPr>
          <p:nvPr/>
        </p:nvCxnSpPr>
        <p:spPr>
          <a:xfrm>
            <a:off x="10872023" y="2550601"/>
            <a:ext cx="5853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04" name="Google Shape;204;p3"/>
          <p:cNvSpPr txBox="1"/>
          <p:nvPr/>
        </p:nvSpPr>
        <p:spPr>
          <a:xfrm>
            <a:off x="10798486" y="2585581"/>
            <a:ext cx="125953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State Estimates</a:t>
            </a:r>
            <a:endParaRPr/>
          </a:p>
        </p:txBody>
      </p:sp>
      <p:sp>
        <p:nvSpPr>
          <p:cNvPr id="205" name="Google Shape;205;p3"/>
          <p:cNvSpPr/>
          <p:nvPr/>
        </p:nvSpPr>
        <p:spPr>
          <a:xfrm>
            <a:off x="6234545" y="1604449"/>
            <a:ext cx="5757428" cy="295101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8418089" y="1610948"/>
            <a:ext cx="3573884" cy="158038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"/>
          <p:cNvSpPr txBox="1"/>
          <p:nvPr/>
        </p:nvSpPr>
        <p:spPr>
          <a:xfrm>
            <a:off x="6423701" y="1639526"/>
            <a:ext cx="1805232" cy="307777"/>
          </a:xfrm>
          <a:prstGeom prst="rect">
            <a:avLst/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Offline Learning</a:t>
            </a:r>
            <a:endParaRPr/>
          </a:p>
        </p:txBody>
      </p:sp>
      <p:sp>
        <p:nvSpPr>
          <p:cNvPr id="208" name="Google Shape;208;p3"/>
          <p:cNvSpPr txBox="1"/>
          <p:nvPr/>
        </p:nvSpPr>
        <p:spPr>
          <a:xfrm>
            <a:off x="8934945" y="1633350"/>
            <a:ext cx="2248549" cy="307777"/>
          </a:xfrm>
          <a:prstGeom prst="rect">
            <a:avLst/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Online Implementation</a:t>
            </a:r>
            <a:endParaRPr/>
          </a:p>
        </p:txBody>
      </p:sp>
      <p:pic>
        <p:nvPicPr>
          <p:cNvPr id="209" name="Google Shape;20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67350" y="2235678"/>
            <a:ext cx="1072572" cy="63202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6FA412-70E6-4946-90C6-139118BD8EFD}"/>
                  </a:ext>
                </a:extLst>
              </p:cNvPr>
              <p:cNvSpPr txBox="1"/>
              <p:nvPr/>
            </p:nvSpPr>
            <p:spPr>
              <a:xfrm>
                <a:off x="6810714" y="5475004"/>
                <a:ext cx="4178131" cy="446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 kern="1200" smtClean="0"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kern="1200" smtClean="0"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̂"/>
                                <m:ctrlPr>
                                  <a:rPr lang="en-US" sz="2000" i="1" kern="1200" smtClean="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lang="en-US" sz="2000" i="1" kern="1200" smtClean="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 kern="1200" smtClean="0"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(.)</m:t>
                            </m:r>
                          </m:lim>
                        </m:limLow>
                      </m:fName>
                      <m:e>
                        <m:r>
                          <a:rPr lang="en-US" sz="200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𝔼</m:t>
                        </m:r>
                        <m:d>
                          <m:dPr>
                            <m:ctrlPr>
                              <a:rPr lang="en-US" sz="200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kern="12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 kern="12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kern="12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lang="en-US" sz="2000" i="1" kern="12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 kern="12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 kern="12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000" i="1" kern="1200" smtClean="0"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 kern="1200" smtClean="0"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000" i="1" kern="12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00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⇒</m:t>
                        </m:r>
                        <m:sSup>
                          <m:sSupPr>
                            <m:ctrlPr>
                              <a:rPr lang="en-US" sz="200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 kern="12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lang="en-US" sz="2000" i="1" kern="12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sz="200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𝑧</m:t>
                            </m:r>
                          </m:e>
                        </m:d>
                        <m:r>
                          <a:rPr lang="en-US" sz="200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sz="2000" kern="1200" dirty="0">
                    <a:latin typeface="Arial" charset="0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𝔼</m:t>
                    </m:r>
                    <m:r>
                      <a:rPr lang="en-US" sz="200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lang="en-US" sz="200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lang="en-US" sz="200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|</m:t>
                    </m:r>
                    <m:r>
                      <a:rPr lang="en-US" sz="200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𝑧</m:t>
                    </m:r>
                    <m:r>
                      <a:rPr lang="en-US" sz="200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lang="en-US" sz="2000" kern="1200" dirty="0"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6FA412-70E6-4946-90C6-139118BD8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714" y="5475004"/>
                <a:ext cx="4178131" cy="446532"/>
              </a:xfrm>
              <a:prstGeom prst="rect">
                <a:avLst/>
              </a:prstGeom>
              <a:blipFill>
                <a:blip r:embed="rId5"/>
                <a:stretch>
                  <a:fillRect l="-1749" t="-12329" r="-2478" b="-20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"/>
          <p:cNvSpPr txBox="1"/>
          <p:nvPr/>
        </p:nvSpPr>
        <p:spPr>
          <a:xfrm>
            <a:off x="21143" y="253532"/>
            <a:ext cx="12170857" cy="63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Driven Real Time State Estimator using Machine Learning for Transmission Systems</a:t>
            </a:r>
            <a:endParaRPr sz="32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16" name="Google Shape;216;p4"/>
          <p:cNvGraphicFramePr/>
          <p:nvPr/>
        </p:nvGraphicFramePr>
        <p:xfrm>
          <a:off x="385666" y="1607257"/>
          <a:ext cx="11396775" cy="4708180"/>
        </p:xfrm>
        <a:graphic>
          <a:graphicData uri="http://schemas.openxmlformats.org/drawingml/2006/table">
            <a:tbl>
              <a:tblPr firstRow="1" firstCol="1" bandRow="1">
                <a:noFill/>
                <a:tableStyleId>{050E0279-CE1B-4399-A444-9CC155FAB9D5}</a:tableStyleId>
              </a:tblPr>
              <a:tblGrid>
                <a:gridCol w="82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47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Task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Topic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Due Date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Oct.-Feb.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Mar.-Jul.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Aug.-Nov.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 Learning Model Development for State Estimation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Feb. 28, 2021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highlight>
                            <a:srgbClr val="D3D3D3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 Learning Based State Estimation with Limited Number of PMUs 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Jul. 30, 2021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4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 Learning Based State Estimation with Missing and Bad Data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Nov. 30, 2021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highlight>
                            <a:srgbClr val="0000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2000" u="none" strike="noStrike" cap="none">
                        <a:highlight>
                          <a:srgbClr val="0000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 Learning Based State Estimation under Event Conditions and System Topology Changes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Nov. 30, 2021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highlight>
                            <a:srgbClr val="0000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2000" u="none" strike="noStrike" cap="none">
                        <a:highlight>
                          <a:srgbClr val="0000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7" name="Google Shape;217;p4"/>
          <p:cNvSpPr/>
          <p:nvPr/>
        </p:nvSpPr>
        <p:spPr>
          <a:xfrm>
            <a:off x="289250" y="1145628"/>
            <a:ext cx="11635272" cy="5307724"/>
          </a:xfrm>
          <a:prstGeom prst="rect">
            <a:avLst/>
          </a:prstGeom>
          <a:noFill/>
          <a:ln w="66675" cap="flat" cmpd="thickThin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"/>
          <p:cNvSpPr/>
          <p:nvPr/>
        </p:nvSpPr>
        <p:spPr>
          <a:xfrm>
            <a:off x="4899688" y="1262476"/>
            <a:ext cx="1976973" cy="30718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Timeline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5"/>
          <p:cNvGraphicFramePr/>
          <p:nvPr/>
        </p:nvGraphicFramePr>
        <p:xfrm>
          <a:off x="417196" y="1806959"/>
          <a:ext cx="11396775" cy="4572800"/>
        </p:xfrm>
        <a:graphic>
          <a:graphicData uri="http://schemas.openxmlformats.org/drawingml/2006/table">
            <a:tbl>
              <a:tblPr firstRow="1" firstCol="1" bandRow="1">
                <a:noFill/>
                <a:tableStyleId>{050E0279-CE1B-4399-A444-9CC155FAB9D5}</a:tableStyleId>
              </a:tblPr>
              <a:tblGrid>
                <a:gridCol w="82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2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Task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Topic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Due Date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Dec.-Apr.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May-Sep.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Oct.-Dec.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 Learning Based State Estimation Output Post-Processing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April 30, 2022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highlight>
                            <a:srgbClr val="D3D3D3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 Learning Based State Estimation Software Development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Sep. 30, 2022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 Learning Based State Estimation Case Studies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Dec. 31, 2022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6D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--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Report and Software Tool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Dec. 31, 2022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6D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" name="Google Shape;225;p5"/>
          <p:cNvSpPr/>
          <p:nvPr/>
        </p:nvSpPr>
        <p:spPr>
          <a:xfrm>
            <a:off x="289250" y="1324302"/>
            <a:ext cx="11635272" cy="5171091"/>
          </a:xfrm>
          <a:prstGeom prst="rect">
            <a:avLst/>
          </a:prstGeom>
          <a:noFill/>
          <a:ln w="66675" cap="flat" cmpd="thickThin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4899688" y="1451662"/>
            <a:ext cx="1976973" cy="30718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Timeline Contd.</a:t>
            </a:r>
            <a:endParaRPr/>
          </a:p>
        </p:txBody>
      </p:sp>
      <p:sp>
        <p:nvSpPr>
          <p:cNvPr id="227" name="Google Shape;227;p5"/>
          <p:cNvSpPr txBox="1"/>
          <p:nvPr/>
        </p:nvSpPr>
        <p:spPr>
          <a:xfrm>
            <a:off x="21143" y="362607"/>
            <a:ext cx="12170857" cy="63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Driven Real Time State Estimator using Machine Learning for Transmission Systems</a:t>
            </a:r>
            <a:endParaRPr sz="32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365760" y="182562"/>
            <a:ext cx="11430000" cy="57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First Year Summary</a:t>
            </a:r>
            <a:endParaRPr/>
          </a:p>
        </p:txBody>
      </p:sp>
      <p:sp>
        <p:nvSpPr>
          <p:cNvPr id="233" name="Google Shape;233;p6"/>
          <p:cNvSpPr txBox="1">
            <a:spLocks noGrp="1"/>
          </p:cNvSpPr>
          <p:nvPr>
            <p:ph type="body" idx="2"/>
          </p:nvPr>
        </p:nvSpPr>
        <p:spPr>
          <a:xfrm>
            <a:off x="365125" y="5943600"/>
            <a:ext cx="11430000" cy="548640"/>
          </a:xfrm>
          <a:prstGeom prst="rect">
            <a:avLst/>
          </a:prstGeom>
          <a:solidFill>
            <a:srgbClr val="004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"/>
          <p:cNvSpPr txBox="1"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Outcomes of the First Year</a:t>
            </a:r>
            <a:endParaRPr/>
          </a:p>
        </p:txBody>
      </p:sp>
      <p:sp>
        <p:nvSpPr>
          <p:cNvPr id="239" name="Google Shape;239;p7"/>
          <p:cNvSpPr txBox="1">
            <a:spLocks noGrp="1"/>
          </p:cNvSpPr>
          <p:nvPr>
            <p:ph type="body" idx="1"/>
          </p:nvPr>
        </p:nvSpPr>
        <p:spPr>
          <a:xfrm>
            <a:off x="365760" y="1005840"/>
            <a:ext cx="5297355" cy="484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31775" lvl="0" indent="-692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  <a:p>
            <a:pPr marL="566738" lvl="1" indent="-13715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Font typeface="Calibri"/>
              <a:buNone/>
            </a:pPr>
            <a:endParaRPr/>
          </a:p>
        </p:txBody>
      </p:sp>
      <p:sp>
        <p:nvSpPr>
          <p:cNvPr id="240" name="Google Shape;240;p7"/>
          <p:cNvSpPr txBox="1"/>
          <p:nvPr/>
        </p:nvSpPr>
        <p:spPr>
          <a:xfrm>
            <a:off x="365126" y="1153477"/>
            <a:ext cx="11430000" cy="521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31775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40"/>
              <a:buFont typeface="Noto Sans Symbols"/>
              <a:buChar char="▪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Optimal tuning of the hyperparameters of a deep neural network (DNN) carried out using a random search framework</a:t>
            </a:r>
            <a:endParaRPr dirty="0"/>
          </a:p>
          <a:p>
            <a:pPr marL="231775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240"/>
              <a:buFont typeface="Noto Sans Symbols"/>
              <a:buChar char="▪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 with smaller number of PMUs [13 instead of 32], the DNN state estimation (SE) model was able to reasonably estimate the states of the IEEE 118-bus system</a:t>
            </a:r>
            <a:endParaRPr dirty="0"/>
          </a:p>
          <a:p>
            <a:pPr marL="231775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240"/>
              <a:buFont typeface="Noto Sans Symbols"/>
              <a:buChar char="▪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state estimation results were good even in presence of non-Gaussian noise in the measurements as well as topology changes</a:t>
            </a:r>
            <a:endParaRPr dirty="0"/>
          </a:p>
          <a:p>
            <a:pPr marL="231775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240"/>
              <a:buFont typeface="Noto Sans Symbols"/>
              <a:buChar char="▪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employing the Wald Test in combination with an extreme scenario filter, the proposed approach was made robust against bad/missing data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"/>
          <p:cNvSpPr txBox="1">
            <a:spLocks noGrp="1"/>
          </p:cNvSpPr>
          <p:nvPr>
            <p:ph type="title"/>
          </p:nvPr>
        </p:nvSpPr>
        <p:spPr>
          <a:xfrm>
            <a:off x="345218" y="286853"/>
            <a:ext cx="4094701" cy="222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DNN-SE Results with 13 PMUs in presence of Laplacian noise </a:t>
            </a:r>
            <a:endParaRPr/>
          </a:p>
        </p:txBody>
      </p:sp>
      <p:pic>
        <p:nvPicPr>
          <p:cNvPr id="247" name="Google Shape;247;p8" descr="Chart, ba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8666" y="286853"/>
            <a:ext cx="5655201" cy="3142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8" descr="Chart, histo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1305" y="3435773"/>
            <a:ext cx="5502562" cy="314214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8"/>
          <p:cNvSpPr/>
          <p:nvPr/>
        </p:nvSpPr>
        <p:spPr>
          <a:xfrm>
            <a:off x="497857" y="4268183"/>
            <a:ext cx="419344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Red color: Bus locations where PMUs are placed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Blue color: Bus locations where PMUs are not placed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"/>
          <p:cNvSpPr txBox="1">
            <a:spLocks noGrp="1"/>
          </p:cNvSpPr>
          <p:nvPr>
            <p:ph type="title"/>
          </p:nvPr>
        </p:nvSpPr>
        <p:spPr>
          <a:xfrm>
            <a:off x="365760" y="182562"/>
            <a:ext cx="11430000" cy="57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Task 5 Updates</a:t>
            </a:r>
            <a:endParaRPr/>
          </a:p>
        </p:txBody>
      </p:sp>
      <p:sp>
        <p:nvSpPr>
          <p:cNvPr id="255" name="Google Shape;255;p9"/>
          <p:cNvSpPr txBox="1">
            <a:spLocks noGrp="1"/>
          </p:cNvSpPr>
          <p:nvPr>
            <p:ph type="body" idx="2"/>
          </p:nvPr>
        </p:nvSpPr>
        <p:spPr>
          <a:xfrm>
            <a:off x="365125" y="5943600"/>
            <a:ext cx="11430000" cy="548640"/>
          </a:xfrm>
          <a:prstGeom prst="rect">
            <a:avLst/>
          </a:prstGeom>
          <a:solidFill>
            <a:srgbClr val="004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021 PowerPoint theme">
  <a:themeElements>
    <a:clrScheme name="Custom 2">
      <a:dk1>
        <a:srgbClr val="000000"/>
      </a:dk1>
      <a:lt1>
        <a:srgbClr val="FFFFFF"/>
      </a:lt1>
      <a:dk2>
        <a:srgbClr val="0043C8"/>
      </a:dk2>
      <a:lt2>
        <a:srgbClr val="929292"/>
      </a:lt2>
      <a:accent1>
        <a:srgbClr val="00B0F0"/>
      </a:accent1>
      <a:accent2>
        <a:srgbClr val="287A3D"/>
      </a:accent2>
      <a:accent3>
        <a:srgbClr val="F27B04"/>
      </a:accent3>
      <a:accent4>
        <a:srgbClr val="0070C0"/>
      </a:accent4>
      <a:accent5>
        <a:srgbClr val="C54343"/>
      </a:accent5>
      <a:accent6>
        <a:srgbClr val="2FC7C3"/>
      </a:accent6>
      <a:hlink>
        <a:srgbClr val="0070C0"/>
      </a:hlink>
      <a:folHlink>
        <a:srgbClr val="E054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1117</Words>
  <Application>Microsoft Office PowerPoint</Application>
  <PresentationFormat>Widescreen</PresentationFormat>
  <Paragraphs>268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Noto Sans Symbols</vt:lpstr>
      <vt:lpstr>Cambria Math</vt:lpstr>
      <vt:lpstr>Calibri</vt:lpstr>
      <vt:lpstr>Arial</vt:lpstr>
      <vt:lpstr>Century Gothic</vt:lpstr>
      <vt:lpstr>2021 PowerPoint theme</vt:lpstr>
      <vt:lpstr>Data-Driven Real-Time State Estimator Using Machine Learning for Transmission System</vt:lpstr>
      <vt:lpstr>Presentation Outline</vt:lpstr>
      <vt:lpstr>PowerPoint Presentation</vt:lpstr>
      <vt:lpstr>PowerPoint Presentation</vt:lpstr>
      <vt:lpstr>PowerPoint Presentation</vt:lpstr>
      <vt:lpstr>     First Year Summary</vt:lpstr>
      <vt:lpstr>Outcomes of the First Year</vt:lpstr>
      <vt:lpstr>DNN-SE Results with 13 PMUs in presence of Laplacian noise </vt:lpstr>
      <vt:lpstr>     Task 5 Updates</vt:lpstr>
      <vt:lpstr>Bad Data Replacement with Nearest Operating Condition</vt:lpstr>
      <vt:lpstr>Impact of Bad Data on SE Accuracy</vt:lpstr>
      <vt:lpstr>DNN-based Event (Line Outage) Detection</vt:lpstr>
      <vt:lpstr>DNN-based Event (Line Outage) Detection</vt:lpstr>
      <vt:lpstr>     Task 6 Updates</vt:lpstr>
      <vt:lpstr>PowerPoint Presentation</vt:lpstr>
      <vt:lpstr>PowerPoint Presentation</vt:lpstr>
      <vt:lpstr>Data Pre-processing</vt:lpstr>
      <vt:lpstr>Creating the Input and Output Data-sets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Task 7 Updates</vt:lpstr>
      <vt:lpstr>State Estimation with Utility Data</vt:lpstr>
      <vt:lpstr>PowerPoint Presentation</vt:lpstr>
      <vt:lpstr>Next Steps</vt:lpstr>
      <vt:lpstr>Q&amp;A Thank You For Your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Real-Time State Estimator Using Machine Learning for Transmission System</dc:title>
  <dc:creator>Mohammed Alhazmi (Student)</dc:creator>
  <cp:lastModifiedBy>Anamitra Pal</cp:lastModifiedBy>
  <cp:revision>9</cp:revision>
  <dcterms:created xsi:type="dcterms:W3CDTF">2021-01-29T00:09:45Z</dcterms:created>
  <dcterms:modified xsi:type="dcterms:W3CDTF">2022-04-08T19:52:09Z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0x010100D67101F030D76349B9BDDCB7E839049A</vt:lpwstr>
  </property>
</Properties>
</file>